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9"/>
  </p:notesMasterIdLst>
  <p:handoutMasterIdLst>
    <p:handoutMasterId r:id="rId50"/>
  </p:handoutMasterIdLst>
  <p:sldIdLst>
    <p:sldId id="288" r:id="rId2"/>
    <p:sldId id="337" r:id="rId3"/>
    <p:sldId id="317" r:id="rId4"/>
    <p:sldId id="318" r:id="rId5"/>
    <p:sldId id="467" r:id="rId6"/>
    <p:sldId id="469" r:id="rId7"/>
    <p:sldId id="282" r:id="rId8"/>
    <p:sldId id="470" r:id="rId9"/>
    <p:sldId id="322" r:id="rId10"/>
    <p:sldId id="323" r:id="rId11"/>
    <p:sldId id="324" r:id="rId12"/>
    <p:sldId id="325" r:id="rId13"/>
    <p:sldId id="326" r:id="rId14"/>
    <p:sldId id="328" r:id="rId15"/>
    <p:sldId id="283" r:id="rId16"/>
    <p:sldId id="329" r:id="rId17"/>
    <p:sldId id="284" r:id="rId18"/>
    <p:sldId id="330" r:id="rId19"/>
    <p:sldId id="336" r:id="rId20"/>
    <p:sldId id="315" r:id="rId21"/>
    <p:sldId id="314" r:id="rId22"/>
    <p:sldId id="285" r:id="rId23"/>
    <p:sldId id="331" r:id="rId24"/>
    <p:sldId id="332" r:id="rId25"/>
    <p:sldId id="333" r:id="rId26"/>
    <p:sldId id="334" r:id="rId27"/>
    <p:sldId id="335" r:id="rId28"/>
    <p:sldId id="327" r:id="rId29"/>
    <p:sldId id="258" r:id="rId30"/>
    <p:sldId id="459" r:id="rId31"/>
    <p:sldId id="271" r:id="rId32"/>
    <p:sldId id="448" r:id="rId33"/>
    <p:sldId id="461" r:id="rId34"/>
    <p:sldId id="463" r:id="rId35"/>
    <p:sldId id="460" r:id="rId36"/>
    <p:sldId id="443" r:id="rId37"/>
    <p:sldId id="464" r:id="rId38"/>
    <p:sldId id="465" r:id="rId39"/>
    <p:sldId id="453" r:id="rId40"/>
    <p:sldId id="452" r:id="rId41"/>
    <p:sldId id="456" r:id="rId42"/>
    <p:sldId id="444" r:id="rId43"/>
    <p:sldId id="455" r:id="rId44"/>
    <p:sldId id="466" r:id="rId45"/>
    <p:sldId id="287" r:id="rId46"/>
    <p:sldId id="457" r:id="rId47"/>
    <p:sldId id="458" r:id="rId48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E5F"/>
    <a:srgbClr val="1A305D"/>
    <a:srgbClr val="FE0E67"/>
    <a:srgbClr val="041E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0"/>
    <p:restoredTop sz="94626"/>
  </p:normalViewPr>
  <p:slideViewPr>
    <p:cSldViewPr snapToGrid="0">
      <p:cViewPr varScale="1">
        <p:scale>
          <a:sx n="146" d="100"/>
          <a:sy n="146" d="100"/>
        </p:scale>
        <p:origin x="3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AEE125-4DF2-8F21-534F-ADFA9665E6C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9FFA90-3840-FB91-2544-3B79E6C99171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E20D1C-6C6C-1AF6-DCF0-9C2A1B42B1EE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D837E8-90A7-A576-6A50-881D2A9077DB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FD76B416-C821-CF4F-8AAE-7DF9003A663D}" type="slidenum">
              <a:t>‹#›</a:t>
            </a:fld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93824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812178-3920-CF56-B27D-9246EA4222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79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A48169-291D-BC77-63EC-3903E413181C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6FFBD61-F468-8FEA-2F94-002A50744202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DE2DA1-13FA-89A7-9993-640BD6DBB8F9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9219E5-9208-5B06-E405-38C7F4663759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6D545-D758-F073-EAF8-5AE90AAA440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EE0375DA-AE4A-3844-BB46-376F9CA4052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407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GB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408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9392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5853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94818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4039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4C0DE-5D74-F9A1-3D57-B5E618208B3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91AEF84-A490-024A-83F5-8587B043CF37}" type="slidenum">
              <a:t>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D5495B-9A56-F70A-11FB-9EA539FC573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9D06F-68E4-B2B6-85E0-4C27C843478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27851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58074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4C0DE-5D74-F9A1-3D57-B5E618208B3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91AEF84-A490-024A-83F5-8587B043CF37}" type="slidenum">
              <a:t>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D5495B-9A56-F70A-11FB-9EA539FC573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9D06F-68E4-B2B6-85E0-4C27C843478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7187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84322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4C0DE-5D74-F9A1-3D57-B5E618208B3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91AEF84-A490-024A-83F5-8587B043CF37}" type="slidenum">
              <a:t>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D5495B-9A56-F70A-11FB-9EA539FC573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9D06F-68E4-B2B6-85E0-4C27C843478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584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5830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6672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00644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5573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64036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5609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4C0DE-5D74-F9A1-3D57-B5E618208B3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91AEF84-A490-024A-83F5-8587B043CF37}" type="slidenum">
              <a:t>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D5495B-9A56-F70A-11FB-9EA539FC573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9D06F-68E4-B2B6-85E0-4C27C843478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57899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50214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CC3A7-82D3-5129-B59D-2540E07F4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A09443-EF8D-F7BC-D984-69A0E17B3A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B34F49-42C0-1012-CD6E-6C497FC3E3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https://www.cnbc.com/2021/09/29/ios-15-live-text-how-to-copy-and-paste-text-from-a-photo.html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71C58-3851-3001-7280-92CB2E4C73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12032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36184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5B878-AF57-7035-B2F6-93F9E67DA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15C662-5FDA-D4CE-0BB2-625C15BC05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79F1F7-B7DE-4977-B226-E732300E7D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4E28F-647E-E9E9-B5ED-FD51404976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32594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EF8A5-89C7-58AC-0089-7E39F7D4E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B603A0-39DA-C986-F577-1B262A6102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339EA6-AB1F-C181-3918-49D5EDC07F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8A2C9-4215-1ACF-EB68-864C4D4BD0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893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44553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2E4DD-4139-4200-D843-559F858B2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D6C5FD-B62E-A269-0079-BA0CDC2A8E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0F5CD6-C653-0766-C6FC-54E8BAB1EC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3E0BA-97A8-EE3B-B06B-14EFA466D0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4425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50280-7BDB-A7AD-FF92-A2C926D84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1EB6B7-8B3B-42A1-78E2-5E68666DC2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99D9A0-93A8-0645-B376-0DBF08EF0C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B9CEC-D035-D475-02CA-280049A9A2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5556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55CB1-4E89-8A86-AAE5-0391D59BB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4AFD3C-5F92-D54F-BBF7-FB933FD0E0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26FB56-2E24-CE4D-EEB6-BE78DADDC1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25055-CB55-1B90-3B42-1978181A3E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5386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22946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8A8F3-DD4C-24EB-0157-61E7B0E97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535E0E-B07B-E822-1D29-40B45450BC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A83462-359C-0694-41E4-7D1657B2A6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DFF36-8AB9-6446-8C91-AFB039A8A1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5690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FDC71-133C-FD17-6540-C4E3DDAFD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101148-47F2-E4DD-8274-578249B6F9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8B22DC-BDD0-953C-9D73-F55BCD0AA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BBB92B-B3D1-3004-535A-82C543A850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47183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02608-085B-AAEE-68E6-32292773F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274339-D595-3F08-4B30-5E0685ACE5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4C2E2B-C94A-86F0-022A-210251D96D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A39CEC-DC95-C1A2-FB6C-F938F93418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59798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9588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72275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A0189-7A97-4CB5-E2B2-8C8990686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BCC847-DB03-059F-06C6-FC5FF8E690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A13EB2-D906-7024-12AF-EB44E28A1A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EDB4F-9372-9958-8160-EC103C80B8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046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65855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C1090-3E88-79EE-CB58-9727331EE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B54875-8F0A-0BAE-FE0E-13F0B0D7D4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C3FAFE-ABC6-3944-66FA-9C8D020837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5392E-1EA0-BA12-AE50-77BD968CC6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305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EBACE-EBE1-91B1-A2AE-695274FFB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112B8B-03A3-F53B-4B86-74E7C08626D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91AEF84-A490-024A-83F5-8587B043CF37}" type="slidenum">
              <a:t>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08BF90-43C7-616B-370A-E7599BA3C04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4DFBD8-4476-3287-5C38-70FAC03491B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3622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909FD-A163-A53E-9B2D-359240A19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022601-760D-1EBD-2FED-A7FCDA627A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DF6DF6-7B1F-4CC8-9735-7C73F3A9DB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A6161-6A34-F98E-E648-3D1A560838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3020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4C0DE-5D74-F9A1-3D57-B5E618208B3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91AEF84-A490-024A-83F5-8587B043CF37}" type="slidenum">
              <a:t>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D5495B-9A56-F70A-11FB-9EA539FC573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9D06F-68E4-B2B6-85E0-4C27C843478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7287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3631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8593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B333D-7275-4A17-82D6-4D7F09D8A3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078" y="928028"/>
            <a:ext cx="7560469" cy="1974191"/>
          </a:xfrm>
        </p:spPr>
        <p:txBody>
          <a:bodyPr anchor="b"/>
          <a:lstStyle>
            <a:lvl1pPr algn="ctr">
              <a:defRPr sz="496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86A042-841F-4C62-8157-1EF7FF9784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078" y="2978352"/>
            <a:ext cx="7560469" cy="1369070"/>
          </a:xfrm>
        </p:spPr>
        <p:txBody>
          <a:bodyPr/>
          <a:lstStyle>
            <a:lvl1pPr marL="0" indent="0" algn="ctr">
              <a:buNone/>
              <a:defRPr sz="1984"/>
            </a:lvl1pPr>
            <a:lvl2pPr marL="378013" indent="0" algn="ctr">
              <a:buNone/>
              <a:defRPr sz="1654"/>
            </a:lvl2pPr>
            <a:lvl3pPr marL="756026" indent="0" algn="ctr">
              <a:buNone/>
              <a:defRPr sz="1488"/>
            </a:lvl3pPr>
            <a:lvl4pPr marL="1134039" indent="0" algn="ctr">
              <a:buNone/>
              <a:defRPr sz="1323"/>
            </a:lvl4pPr>
            <a:lvl5pPr marL="1512052" indent="0" algn="ctr">
              <a:buNone/>
              <a:defRPr sz="1323"/>
            </a:lvl5pPr>
            <a:lvl6pPr marL="1890065" indent="0" algn="ctr">
              <a:buNone/>
              <a:defRPr sz="1323"/>
            </a:lvl6pPr>
            <a:lvl7pPr marL="2268078" indent="0" algn="ctr">
              <a:buNone/>
              <a:defRPr sz="1323"/>
            </a:lvl7pPr>
            <a:lvl8pPr marL="2646091" indent="0" algn="ctr">
              <a:buNone/>
              <a:defRPr sz="1323"/>
            </a:lvl8pPr>
            <a:lvl9pPr marL="3024104" indent="0" algn="ctr">
              <a:buNone/>
              <a:defRPr sz="1323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48939-F201-4F2F-9889-195C1B862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F5BC7-5398-4C39-8083-B6BD2DDEA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8DD14-7A50-4F34-9733-F108B6542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0070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6751E-EFD0-4EF4-A9CF-8DCD41A82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839059-FB51-4E59-9614-38643E4A19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983E5-2E81-4E8F-B1C5-62F01C0E7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D2E66-41B2-4D2E-A6F4-E687ED066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52014-E864-4B46-BB3B-DDE64D1B4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062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DAE25D-5EB4-4112-8AC3-D868F18FF9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13947" y="301904"/>
            <a:ext cx="2173635" cy="48055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964FF5-61C6-4D23-BF31-29466F960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3043" y="301904"/>
            <a:ext cx="6394896" cy="48055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D24E6-E821-44AC-AC26-C2950F136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A2513-847A-451B-87EC-98F3404C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56C40-A2E7-45C6-B357-F8ACB0BD1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761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BC4A1-B204-4ABF-ACA4-0C0AFC66A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AD33E-6E47-41C2-843B-3134FD72B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DD308-9611-412B-A586-13DB4121D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6A94E-DBDC-44DC-BE23-E539D0263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F5E6F-6D0E-44A4-9E9E-986967E57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087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5398C-6F3E-4C39-B322-D2548D9B2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93" y="1413700"/>
            <a:ext cx="8694539" cy="2358791"/>
          </a:xfrm>
        </p:spPr>
        <p:txBody>
          <a:bodyPr anchor="b"/>
          <a:lstStyle>
            <a:lvl1pPr>
              <a:defRPr sz="496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C0BF5-582A-4A37-AECA-371E1670C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793" y="3794807"/>
            <a:ext cx="8694539" cy="1240432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1pPr>
            <a:lvl2pPr marL="378013" indent="0">
              <a:buNone/>
              <a:defRPr sz="1654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A1DAF-CBF7-488B-AB7B-CD1E301E0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492A8-8999-491A-9AB8-DEA319DED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F064A-91C5-4B3F-A1AA-F8D62E9E9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396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25C68-98DB-4184-8660-712F72652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75FC7-C257-4104-894B-9A96D45EA9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3043" y="1509521"/>
            <a:ext cx="4284266" cy="35979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730940-C57A-45BE-A570-1F0AC9D77A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3316" y="1509521"/>
            <a:ext cx="4284266" cy="35979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5A1366-E7CD-457C-B16E-66178502E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F818B-D5F7-4143-9E8D-2B6D45F00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39FD8-883A-44E7-B9CB-BC9B52955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5159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1C3D1-459C-4974-901C-536D713F1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301905"/>
            <a:ext cx="8694539" cy="10960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00859E-B9FC-4B28-B5A9-F4BCE0FC0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357" y="1390073"/>
            <a:ext cx="4264576" cy="681253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38F744-3A0A-4F3C-BA50-9552F6CDA4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357" y="2071326"/>
            <a:ext cx="4264576" cy="30466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BC09E2-2B38-465C-B078-E24C8D3F9B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316" y="1390073"/>
            <a:ext cx="4285579" cy="681253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23FD4D-F720-4A1D-A816-E488E1ECBB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316" y="2071326"/>
            <a:ext cx="4285579" cy="30466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234446-D8D4-40FC-BDCA-F0B59A8B2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BA492E-97D4-4A72-AF57-E7B6670BA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A5E65A-B50D-4878-BE06-AC80BE4B6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5217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1910C-662A-4766-BD13-AA38AD72D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9C7756-6D7F-4500-BC17-862126212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106CFD-84C0-440D-9F32-00F1C8C5C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56B55-1C76-4B28-8FFC-E7B5D9E56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0929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BEB4DC-35E5-4992-B941-9A638AF71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572934-22A4-411C-AA1D-D8C6CD555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27038-EA87-48C4-876B-97FA5ED22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41428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C3CF0-3551-4A0C-A39B-6506FBD53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378037"/>
            <a:ext cx="3251264" cy="1323128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D36A3-1AAC-4BCC-B926-79437500B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579" y="816455"/>
            <a:ext cx="5103316" cy="4029766"/>
          </a:xfrm>
        </p:spPr>
        <p:txBody>
          <a:bodyPr/>
          <a:lstStyle>
            <a:lvl1pPr>
              <a:defRPr sz="2646"/>
            </a:lvl1pPr>
            <a:lvl2pPr>
              <a:defRPr sz="2315"/>
            </a:lvl2pPr>
            <a:lvl3pPr>
              <a:defRPr sz="1984"/>
            </a:lvl3pPr>
            <a:lvl4pPr>
              <a:defRPr sz="1654"/>
            </a:lvl4pPr>
            <a:lvl5pPr>
              <a:defRPr sz="1654"/>
            </a:lvl5pPr>
            <a:lvl6pPr>
              <a:defRPr sz="1654"/>
            </a:lvl6pPr>
            <a:lvl7pPr>
              <a:defRPr sz="1654"/>
            </a:lvl7pPr>
            <a:lvl8pPr>
              <a:defRPr sz="1654"/>
            </a:lvl8pPr>
            <a:lvl9pPr>
              <a:defRPr sz="165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7E0BBA-7FBE-4910-9485-8A8F48FD8E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1701165"/>
            <a:ext cx="3251264" cy="3151619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70449-B2EB-499A-BADC-E0B973C55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C62A66-EC6F-4D12-8C44-CCE04D556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F61DD0-2537-4DEC-A567-F7FE746CA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318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63030-9811-4D08-85A1-19DFC4927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378037"/>
            <a:ext cx="3251264" cy="1323128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298AE5-7641-4FB8-A144-A9D68E9936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5579" y="816455"/>
            <a:ext cx="5103316" cy="4029766"/>
          </a:xfrm>
        </p:spPr>
        <p:txBody>
          <a:bodyPr/>
          <a:lstStyle>
            <a:lvl1pPr marL="0" indent="0">
              <a:buNone/>
              <a:defRPr sz="2646"/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6BAEC6-8135-4541-BCA9-946B0B4F06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1701165"/>
            <a:ext cx="3251264" cy="3151619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EF599B-0A95-4FA3-8797-C5604FB49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059C3-AACC-4C82-849D-A6398F7C0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CCD8E-A92E-4A37-9606-BC743D3E6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338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FC5169-05FC-445B-870A-89EFD49CC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301905"/>
            <a:ext cx="8694539" cy="1096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D839E-C401-4E74-8FC8-1053FCFACA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043" y="1509521"/>
            <a:ext cx="8694539" cy="3597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9AC2D-B3EB-482C-8B48-1BBDA5FD39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3043" y="5255760"/>
            <a:ext cx="2268141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63AAD-4472-4664-B3DD-E072D978E5BB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AEE31-F4BE-46D4-97C8-AB110E6882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9207" y="5255760"/>
            <a:ext cx="3402211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819A6-7803-4AB8-ACC6-980B3D27B3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441" y="5255760"/>
            <a:ext cx="2268141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363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ionalarchives.gov.uk/information-management/manage-information/preserving-digital-records/digitisation/" TargetMode="External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avepdf.com/pdf-oc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cr.space/" TargetMode="External"/><Relationship Id="rId5" Type="http://schemas.openxmlformats.org/officeDocument/2006/relationships/hyperlink" Target="https://www.sodapdf.com/ocr-pdf/" TargetMode="External"/><Relationship Id="rId4" Type="http://schemas.openxmlformats.org/officeDocument/2006/relationships/hyperlink" Target="https://www.onlineocr.net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humor.com/media/the-nightmare" TargetMode="External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librarycarpentry.org/lc-data-intro/01-regular-expressions/" TargetMode="External"/><Relationship Id="rId3" Type="http://schemas.openxmlformats.org/officeDocument/2006/relationships/image" Target="../media/image30.png"/><Relationship Id="rId7" Type="http://schemas.openxmlformats.org/officeDocument/2006/relationships/hyperlink" Target="https://programminghistorian.org/en/lessons/understanding-regular-expressions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rogramminghistorian.org/en/lessons/cleaning-ocrd-text-with-regular-expressions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>
            <a:extLst>
              <a:ext uri="{FF2B5EF4-FFF2-40B4-BE49-F238E27FC236}">
                <a16:creationId xmlns:a16="http://schemas.microsoft.com/office/drawing/2014/main" id="{12363F44-80FF-BB76-0923-777EB349A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" y="-28098"/>
            <a:ext cx="11027715" cy="620435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07" y="1658581"/>
            <a:ext cx="3006316" cy="28045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6772" y="1679492"/>
            <a:ext cx="3469107" cy="2769387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pPr>
              <a:lnSpc>
                <a:spcPts val="7028"/>
              </a:lnSpc>
            </a:pPr>
            <a:r>
              <a:rPr lang="en-GB" sz="7937" b="1" dirty="0">
                <a:solidFill>
                  <a:srgbClr val="002E5F"/>
                </a:solidFill>
                <a:latin typeface="Verdana Pro Cond"/>
              </a:rPr>
              <a:t>Data</a:t>
            </a:r>
          </a:p>
          <a:p>
            <a:pPr>
              <a:lnSpc>
                <a:spcPts val="7028"/>
              </a:lnSpc>
            </a:pPr>
            <a:r>
              <a:rPr lang="en-GB" sz="7937" b="1" dirty="0">
                <a:solidFill>
                  <a:srgbClr val="002E5F"/>
                </a:solidFill>
                <a:latin typeface="Verdana Pro Cond"/>
              </a:rPr>
              <a:t>Culture</a:t>
            </a:r>
          </a:p>
          <a:p>
            <a:pPr>
              <a:lnSpc>
                <a:spcPts val="7028"/>
              </a:lnSpc>
            </a:pPr>
            <a:r>
              <a:rPr lang="en-GB" sz="7937" b="1" dirty="0">
                <a:solidFill>
                  <a:srgbClr val="002E5F"/>
                </a:solidFill>
                <a:latin typeface="Verdana Pro Cond"/>
              </a:rPr>
              <a:t>society</a:t>
            </a:r>
            <a:endParaRPr lang="en-GB" sz="7937" b="1" dirty="0">
              <a:solidFill>
                <a:schemeClr val="bg1"/>
              </a:solidFill>
              <a:latin typeface="Verdana Pro Con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92" y="385836"/>
            <a:ext cx="3168339" cy="6235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C4F712-6D37-724B-8390-B51ED1FA16C7}"/>
              </a:ext>
            </a:extLst>
          </p:cNvPr>
          <p:cNvSpPr/>
          <p:nvPr/>
        </p:nvSpPr>
        <p:spPr>
          <a:xfrm>
            <a:off x="673193" y="5061391"/>
            <a:ext cx="957313" cy="321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88">
                <a:solidFill>
                  <a:srgbClr val="002E5F"/>
                </a:solidFill>
                <a:latin typeface="Integral CF Bold" panose="00000800000000000000" pitchFamily="50" charset="0"/>
              </a:rPr>
              <a:t>@</a:t>
            </a:r>
            <a:r>
              <a:rPr lang="en-GB" sz="1488" err="1">
                <a:solidFill>
                  <a:srgbClr val="002E5F"/>
                </a:solidFill>
                <a:latin typeface="Integral CF Bold" panose="00000800000000000000" pitchFamily="50" charset="0"/>
              </a:rPr>
              <a:t>edCDCS</a:t>
            </a:r>
            <a:endParaRPr lang="en-GB" sz="1488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56707AC0-9F56-5938-793A-F738277DB83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863" y="59877"/>
            <a:ext cx="1275434" cy="127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43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040215" cy="521486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NLTK</a:t>
            </a:r>
            <a:endParaRPr lang="en-GB" sz="1654" dirty="0">
              <a:solidFill>
                <a:srgbClr val="FE0E67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r>
              <a:rPr lang="en-GB" sz="1400" dirty="0">
                <a:solidFill>
                  <a:srgbClr val="002060"/>
                </a:solidFill>
                <a:latin typeface="Source Sans Pro"/>
                <a:ea typeface="Source Sans Pro"/>
              </a:rPr>
              <a:t>Examples of data sources for natural language: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solidFill>
                  <a:srgbClr val="002060"/>
                </a:solidFill>
                <a:latin typeface="Source Sans Pro"/>
                <a:ea typeface="Source Sans Pro"/>
              </a:rPr>
              <a:t>• Books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solidFill>
                  <a:srgbClr val="002060"/>
                </a:solidFill>
                <a:latin typeface="Source Sans Pro"/>
                <a:ea typeface="Source Sans Pro"/>
              </a:rPr>
              <a:t>• Newspapers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solidFill>
                  <a:srgbClr val="002060"/>
                </a:solidFill>
                <a:latin typeface="Source Sans Pro"/>
                <a:ea typeface="Source Sans Pro"/>
              </a:rPr>
              <a:t>• Magazines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solidFill>
                  <a:srgbClr val="002060"/>
                </a:solidFill>
                <a:latin typeface="Source Sans Pro"/>
                <a:ea typeface="Source Sans Pro"/>
              </a:rPr>
              <a:t>• Websites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solidFill>
                  <a:srgbClr val="002060"/>
                </a:solidFill>
                <a:latin typeface="Source Sans Pro"/>
                <a:ea typeface="Source Sans Pro"/>
              </a:rPr>
              <a:t>• Transcriptions of audio (i.e. interview, movie dialogue)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solidFill>
                  <a:srgbClr val="002060"/>
                </a:solidFill>
                <a:latin typeface="Source Sans Pro"/>
                <a:ea typeface="Source Sans Pro"/>
              </a:rPr>
              <a:t>• Social media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solidFill>
                  <a:srgbClr val="002060"/>
                </a:solidFill>
                <a:latin typeface="Source Sans Pro"/>
                <a:ea typeface="Source Sans Pro"/>
              </a:rPr>
              <a:t>Always read the licensing/copyright information and terms of use!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5122" name="Picture 2" descr="Natural Language Processing With Python's NLTK Package – Real Python">
            <a:extLst>
              <a:ext uri="{FF2B5EF4-FFF2-40B4-BE49-F238E27FC236}">
                <a16:creationId xmlns:a16="http://schemas.microsoft.com/office/drawing/2014/main" id="{89DBE462-CA6F-A20F-BAFD-DC07FDAAF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840" y="1197627"/>
            <a:ext cx="5507062" cy="309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145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7"/>
            <a:ext cx="4079901" cy="4656058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FE0E67"/>
              </a:solidFill>
              <a:latin typeface="Integral CF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Why use NLTK</a:t>
            </a:r>
            <a:endParaRPr lang="en-GB" sz="1654" b="1" dirty="0">
              <a:solidFill>
                <a:srgbClr val="FE0E67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What kinds of questions can you ask when you can use a programming language to study hundreds, thousands, or even millions of pages of digital text?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“Distant reading”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5122" name="Picture 2" descr="Natural Language Processing With Python's NLTK Package – Real Python">
            <a:extLst>
              <a:ext uri="{FF2B5EF4-FFF2-40B4-BE49-F238E27FC236}">
                <a16:creationId xmlns:a16="http://schemas.microsoft.com/office/drawing/2014/main" id="{89DBE462-CA6F-A20F-BAFD-DC07FDAAF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840" y="1197627"/>
            <a:ext cx="5507062" cy="309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733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7"/>
            <a:ext cx="4079901" cy="4656058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Why use NLTK</a:t>
            </a:r>
            <a:endParaRPr lang="en-GB" sz="1654" b="1" dirty="0">
              <a:solidFill>
                <a:srgbClr val="FE0E67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What kinds of questions can you ask when you can use a programming language to study hundreds, thousands, or even millions of pages of digital text?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“Distant reading”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974F87-588F-8DF9-CD3E-FCDDC3D2745C}"/>
              </a:ext>
            </a:extLst>
          </p:cNvPr>
          <p:cNvSpPr txBox="1"/>
          <p:nvPr/>
        </p:nvSpPr>
        <p:spPr>
          <a:xfrm>
            <a:off x="4763343" y="414707"/>
            <a:ext cx="4079901" cy="5419728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NLTK Isn’t everything</a:t>
            </a:r>
            <a:endParaRPr lang="en-GB" sz="1654" b="1" dirty="0">
              <a:solidFill>
                <a:srgbClr val="FE0E67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What kinds of questions can you ask when you can physically hold and look at a printed text, be it an original publication or later edition of the text?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“Close reading”</a:t>
            </a:r>
          </a:p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Book history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167308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7"/>
            <a:ext cx="4079901" cy="3510552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FE0E67"/>
              </a:solidFill>
              <a:latin typeface="Integral CF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NLTK Terminology</a:t>
            </a:r>
            <a:endParaRPr lang="en-GB" sz="1654" b="1" dirty="0">
              <a:solidFill>
                <a:srgbClr val="FE0E67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Tokens vs. words</a:t>
            </a:r>
          </a:p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Digitized vs. digital</a:t>
            </a:r>
          </a:p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Normalization (a.k.a. standardization)</a:t>
            </a:r>
          </a:p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Document vs. corpus vs. corpora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5122" name="Picture 2" descr="Natural Language Processing With Python's NLTK Package – Real Python">
            <a:extLst>
              <a:ext uri="{FF2B5EF4-FFF2-40B4-BE49-F238E27FC236}">
                <a16:creationId xmlns:a16="http://schemas.microsoft.com/office/drawing/2014/main" id="{89DBE462-CA6F-A20F-BAFD-DC07FDAAF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840" y="1197627"/>
            <a:ext cx="5507062" cy="309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223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ge of a book&#10;&#10;Description automatically generated">
            <a:extLst>
              <a:ext uri="{FF2B5EF4-FFF2-40B4-BE49-F238E27FC236}">
                <a16:creationId xmlns:a16="http://schemas.microsoft.com/office/drawing/2014/main" id="{B989BC7F-BE59-B622-35C6-1811F945E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968" y="571427"/>
            <a:ext cx="4468486" cy="61501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732175" cy="4274223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Summarising a Text</a:t>
            </a:r>
            <a:endParaRPr lang="en-GB" sz="1984" b="1" dirty="0">
              <a:solidFill>
                <a:srgbClr val="FE0E67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ctr">
              <a:lnSpc>
                <a:spcPct val="150000"/>
              </a:lnSpc>
            </a:pPr>
            <a:endParaRPr lang="en-GB" sz="1654" b="1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Built-in functions include:</a:t>
            </a:r>
          </a:p>
          <a:p>
            <a:pPr lvl="1">
              <a:lnSpc>
                <a:spcPct val="150000"/>
              </a:lnSpc>
            </a:pPr>
            <a:r>
              <a:rPr lang="en-GB" sz="1654" b="1" dirty="0" err="1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len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(</a:t>
            </a:r>
            <a:r>
              <a:rPr lang="en-GB" sz="1654" b="1" dirty="0">
                <a:solidFill>
                  <a:srgbClr val="FFFF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text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sorted(</a:t>
            </a:r>
            <a:r>
              <a:rPr lang="en-GB" sz="1654" b="1" dirty="0" err="1">
                <a:solidFill>
                  <a:srgbClr val="FFFF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vocabulary_of_text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chemeClr val="accent6">
                  <a:lumMod val="60000"/>
                  <a:lumOff val="40000"/>
                </a:schemeClr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NLTK Text methods include:</a:t>
            </a:r>
          </a:p>
          <a:p>
            <a:pPr lvl="1">
              <a:lnSpc>
                <a:spcPct val="150000"/>
              </a:lnSpc>
            </a:pPr>
            <a:r>
              <a:rPr lang="en-GB" sz="1654" b="1" dirty="0" err="1">
                <a:solidFill>
                  <a:srgbClr val="00B0F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Text</a:t>
            </a:r>
            <a:r>
              <a:rPr lang="en-GB" sz="1654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.</a:t>
            </a:r>
            <a:r>
              <a:rPr lang="en-GB" sz="1654" b="1" dirty="0" err="1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count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(</a:t>
            </a:r>
            <a:r>
              <a:rPr lang="en-GB" sz="1654" b="1" dirty="0">
                <a:solidFill>
                  <a:srgbClr val="FFFF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word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3984A-EB39-049C-132C-48B6FD0837D6}"/>
              </a:ext>
            </a:extLst>
          </p:cNvPr>
          <p:cNvSpPr txBox="1"/>
          <p:nvPr/>
        </p:nvSpPr>
        <p:spPr>
          <a:xfrm>
            <a:off x="42694" y="4914403"/>
            <a:ext cx="3395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2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Liberation Sans" pitchFamily="18"/>
                <a:ea typeface="DejaVu Sans" pitchFamily="2"/>
                <a:cs typeface="DejaVu Sans" pitchFamily="2"/>
              </a:rPr>
              <a:t>Reference: https://</a:t>
            </a:r>
            <a:r>
              <a:rPr lang="en-GB" sz="1200" b="0" i="0" u="none" strike="noStrike" kern="1200" cap="none" dirty="0" err="1">
                <a:ln>
                  <a:noFill/>
                </a:ln>
                <a:solidFill>
                  <a:schemeClr val="bg1"/>
                </a:solidFill>
                <a:latin typeface="Liberation Sans" pitchFamily="18"/>
                <a:ea typeface="DejaVu Sans" pitchFamily="2"/>
                <a:cs typeface="DejaVu Sans" pitchFamily="2"/>
              </a:rPr>
              <a:t>www.nltk.org</a:t>
            </a:r>
            <a:r>
              <a:rPr lang="en-GB" sz="12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Liberation Sans" pitchFamily="18"/>
                <a:ea typeface="DejaVu Sans" pitchFamily="2"/>
                <a:cs typeface="DejaVu Sans" pitchFamily="2"/>
              </a:rPr>
              <a:t>/book/ch01.html</a:t>
            </a:r>
          </a:p>
          <a:p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8085A3-ABD5-BE68-D086-F816EE78CB83}"/>
              </a:ext>
            </a:extLst>
          </p:cNvPr>
          <p:cNvSpPr txBox="1"/>
          <p:nvPr/>
        </p:nvSpPr>
        <p:spPr>
          <a:xfrm>
            <a:off x="5784131" y="4899082"/>
            <a:ext cx="426330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0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Liberation Sans" pitchFamily="18"/>
                <a:ea typeface="DejaVu Sans" pitchFamily="2"/>
                <a:cs typeface="DejaVu Sans" pitchFamily="2"/>
              </a:rPr>
              <a:t>Biblia Sacra by N/A - University of Edinburgh, United Kingdom - CC BY.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0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Liberation Sans" pitchFamily="18"/>
                <a:ea typeface="DejaVu Sans" pitchFamily="2"/>
                <a:cs typeface="DejaVu Sans" pitchFamily="2"/>
              </a:rPr>
              <a:t>https://</a:t>
            </a:r>
            <a:r>
              <a:rPr lang="en-GB" sz="1000" b="0" i="0" u="none" strike="noStrike" kern="1200" cap="none" dirty="0" err="1">
                <a:ln>
                  <a:noFill/>
                </a:ln>
                <a:solidFill>
                  <a:schemeClr val="bg1"/>
                </a:solidFill>
                <a:latin typeface="Liberation Sans" pitchFamily="18"/>
                <a:ea typeface="DejaVu Sans" pitchFamily="2"/>
                <a:cs typeface="DejaVu Sans" pitchFamily="2"/>
              </a:rPr>
              <a:t>www.europeana.eu</a:t>
            </a:r>
            <a:r>
              <a:rPr lang="en-GB" sz="10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Liberation Sans" pitchFamily="18"/>
                <a:ea typeface="DejaVu Sans" pitchFamily="2"/>
                <a:cs typeface="DejaVu Sans" pitchFamily="2"/>
              </a:rPr>
              <a:t>/item/9200261/BibliographicResource_3000058482943</a:t>
            </a:r>
          </a:p>
        </p:txBody>
      </p:sp>
    </p:spTree>
    <p:extLst>
      <p:ext uri="{BB962C8B-B14F-4D97-AF65-F5344CB8AC3E}">
        <p14:creationId xmlns:p14="http://schemas.microsoft.com/office/powerpoint/2010/main" val="1088542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-up of a person&#10;&#10;Description automatically generated">
            <a:extLst>
              <a:ext uri="{FF2B5EF4-FFF2-40B4-BE49-F238E27FC236}">
                <a16:creationId xmlns:a16="http://schemas.microsoft.com/office/drawing/2014/main" id="{ACA4CB33-E563-290F-01DB-0F754F38A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8"/>
            <a:ext cx="10080625" cy="56703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F8639DD-EE0B-86A1-D2DC-1CFCD45E9667}"/>
              </a:ext>
            </a:extLst>
          </p:cNvPr>
          <p:cNvSpPr/>
          <p:nvPr/>
        </p:nvSpPr>
        <p:spPr>
          <a:xfrm>
            <a:off x="1750533" y="1867285"/>
            <a:ext cx="6579555" cy="2263711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00" b="1" dirty="0">
                <a:solidFill>
                  <a:schemeClr val="bg1"/>
                </a:solidFill>
                <a:latin typeface="Arial Black" panose="020B0604020202020204" pitchFamily="34" charset="0"/>
                <a:ea typeface="Verdana" panose="020B0604030504040204" pitchFamily="34" charset="0"/>
                <a:cs typeface="Arial Black" panose="020B0604020202020204" pitchFamily="34" charset="0"/>
              </a:rPr>
              <a:t>DEMO 2</a:t>
            </a:r>
          </a:p>
        </p:txBody>
      </p:sp>
    </p:spTree>
    <p:extLst>
      <p:ext uri="{BB962C8B-B14F-4D97-AF65-F5344CB8AC3E}">
        <p14:creationId xmlns:p14="http://schemas.microsoft.com/office/powerpoint/2010/main" val="3828180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ge of a book&#10;&#10;Description automatically generated">
            <a:extLst>
              <a:ext uri="{FF2B5EF4-FFF2-40B4-BE49-F238E27FC236}">
                <a16:creationId xmlns:a16="http://schemas.microsoft.com/office/drawing/2014/main" id="{B989BC7F-BE59-B622-35C6-1811F945E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968" y="571427"/>
            <a:ext cx="4468486" cy="61501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732175" cy="5419728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Getting to know a text</a:t>
            </a:r>
            <a:endParaRPr lang="en-GB" sz="1654" b="1" dirty="0">
              <a:solidFill>
                <a:srgbClr val="FE0E67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chemeClr val="accent6">
                  <a:lumMod val="60000"/>
                  <a:lumOff val="40000"/>
                </a:schemeClr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NLTK Text methods include:</a:t>
            </a:r>
          </a:p>
          <a:p>
            <a:pPr lvl="1">
              <a:lnSpc>
                <a:spcPct val="150000"/>
              </a:lnSpc>
            </a:pPr>
            <a:r>
              <a:rPr lang="en-GB" sz="1654" b="1" dirty="0" err="1">
                <a:solidFill>
                  <a:srgbClr val="00B0F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Text</a:t>
            </a:r>
            <a:r>
              <a:rPr lang="en-GB" sz="1654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.</a:t>
            </a:r>
            <a:r>
              <a:rPr lang="en-GB" sz="1654" b="1" dirty="0" err="1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concordance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(</a:t>
            </a:r>
            <a:r>
              <a:rPr lang="en-GB" sz="1654" b="1" dirty="0">
                <a:solidFill>
                  <a:srgbClr val="FFC0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"word"</a:t>
            </a:r>
            <a:r>
              <a:rPr lang="en-GB" sz="1654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,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 lines=20)</a:t>
            </a:r>
          </a:p>
          <a:p>
            <a:pPr lvl="1">
              <a:lnSpc>
                <a:spcPct val="150000"/>
              </a:lnSpc>
            </a:pPr>
            <a:r>
              <a:rPr lang="en-GB" sz="1654" b="1" dirty="0" err="1">
                <a:solidFill>
                  <a:srgbClr val="00B0F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Text</a:t>
            </a:r>
            <a:r>
              <a:rPr lang="en-GB" sz="1654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.</a:t>
            </a:r>
            <a:r>
              <a:rPr lang="en-GB" sz="1654" b="1" dirty="0" err="1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similar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(</a:t>
            </a:r>
            <a:r>
              <a:rPr lang="en-GB" sz="1654" b="1" dirty="0">
                <a:solidFill>
                  <a:srgbClr val="FFC0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"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word</a:t>
            </a:r>
            <a:r>
              <a:rPr lang="en-GB" sz="1654" b="1" dirty="0">
                <a:solidFill>
                  <a:srgbClr val="FFC0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"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GB" sz="1654" b="1" dirty="0" err="1">
                <a:solidFill>
                  <a:srgbClr val="00B0F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Text</a:t>
            </a:r>
            <a:r>
              <a:rPr lang="en-GB" sz="1654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.</a:t>
            </a:r>
            <a:r>
              <a:rPr lang="en-GB" sz="1654" b="1" dirty="0" err="1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common_contexts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(</a:t>
            </a:r>
            <a:r>
              <a:rPr lang="en-GB" sz="1654" b="1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[</a:t>
            </a:r>
            <a:r>
              <a:rPr lang="en-GB" sz="1654" b="1" dirty="0">
                <a:solidFill>
                  <a:srgbClr val="FFC0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"list"</a:t>
            </a:r>
            <a:r>
              <a:rPr lang="en-GB" sz="1654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,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 </a:t>
            </a:r>
            <a:r>
              <a:rPr lang="en-GB" sz="1654" b="1" dirty="0">
                <a:solidFill>
                  <a:srgbClr val="FFC0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"of"</a:t>
            </a:r>
            <a:r>
              <a:rPr lang="en-GB" sz="1654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,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 </a:t>
            </a:r>
            <a:r>
              <a:rPr lang="en-GB" sz="1654" b="1" dirty="0">
                <a:solidFill>
                  <a:srgbClr val="FFC0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"words"</a:t>
            </a:r>
            <a:r>
              <a:rPr lang="en-GB" sz="1654" b="1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]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GB" sz="1654" b="1" dirty="0" err="1">
                <a:solidFill>
                  <a:srgbClr val="00B0F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Text</a:t>
            </a:r>
            <a:r>
              <a:rPr lang="en-GB" sz="1654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.</a:t>
            </a:r>
            <a:r>
              <a:rPr lang="en-GB" sz="1654" b="1" dirty="0" err="1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dispersion_plot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(</a:t>
            </a:r>
            <a:r>
              <a:rPr lang="en-GB" sz="1654" b="1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[</a:t>
            </a:r>
            <a:r>
              <a:rPr lang="en-GB" sz="1654" b="1" dirty="0">
                <a:solidFill>
                  <a:srgbClr val="FFC0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"list"</a:t>
            </a:r>
            <a:r>
              <a:rPr lang="en-GB" sz="1654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,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 </a:t>
            </a:r>
            <a:r>
              <a:rPr lang="en-GB" sz="1654" b="1" dirty="0">
                <a:solidFill>
                  <a:srgbClr val="FFC0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"of"</a:t>
            </a:r>
            <a:r>
              <a:rPr lang="en-GB" sz="1654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,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 </a:t>
            </a:r>
            <a:r>
              <a:rPr lang="en-GB" sz="1654" b="1" dirty="0">
                <a:solidFill>
                  <a:srgbClr val="FFC0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"words"</a:t>
            </a:r>
            <a:r>
              <a:rPr lang="en-GB" sz="1654" b="1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]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)</a:t>
            </a:r>
          </a:p>
          <a:p>
            <a:pPr lvl="1">
              <a:lnSpc>
                <a:spcPct val="150000"/>
              </a:lnSpc>
            </a:pPr>
            <a:endParaRPr lang="en-GB" sz="1654" b="1" dirty="0">
              <a:solidFill>
                <a:schemeClr val="accent6">
                  <a:lumMod val="60000"/>
                  <a:lumOff val="40000"/>
                </a:schemeClr>
              </a:solidFill>
              <a:highlight>
                <a:srgbClr val="000000"/>
              </a:highlight>
              <a:latin typeface="Courier New" panose="02070309020205020404" pitchFamily="49" charset="0"/>
              <a:ea typeface="Source Sans Pro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46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-up of a person&#10;&#10;Description automatically generated">
            <a:extLst>
              <a:ext uri="{FF2B5EF4-FFF2-40B4-BE49-F238E27FC236}">
                <a16:creationId xmlns:a16="http://schemas.microsoft.com/office/drawing/2014/main" id="{ACA4CB33-E563-290F-01DB-0F754F38A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8"/>
            <a:ext cx="10080625" cy="56703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F8639DD-EE0B-86A1-D2DC-1CFCD45E9667}"/>
              </a:ext>
            </a:extLst>
          </p:cNvPr>
          <p:cNvSpPr/>
          <p:nvPr/>
        </p:nvSpPr>
        <p:spPr>
          <a:xfrm>
            <a:off x="396122" y="1860409"/>
            <a:ext cx="9288378" cy="2263711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00" b="1" dirty="0">
                <a:solidFill>
                  <a:schemeClr val="bg1"/>
                </a:solidFill>
                <a:latin typeface="Arial Black" panose="020B0604020202020204" pitchFamily="34" charset="0"/>
                <a:ea typeface="Verdana" panose="020B0604030504040204" pitchFamily="34" charset="0"/>
                <a:cs typeface="Arial Black" panose="020B0604020202020204" pitchFamily="34" charset="0"/>
              </a:rPr>
              <a:t>DEMO 3–5</a:t>
            </a:r>
          </a:p>
        </p:txBody>
      </p:sp>
    </p:spTree>
    <p:extLst>
      <p:ext uri="{BB962C8B-B14F-4D97-AF65-F5344CB8AC3E}">
        <p14:creationId xmlns:p14="http://schemas.microsoft.com/office/powerpoint/2010/main" val="2550569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7"/>
            <a:ext cx="4079901" cy="4656058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The Building Blocks</a:t>
            </a:r>
            <a:endParaRPr lang="en-GB" sz="1654" b="1" dirty="0">
              <a:solidFill>
                <a:srgbClr val="FE0E67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Tokenization - words/punctuation, sentences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Normalization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Stemming and lemmatizing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Frequency counts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Part-of-speech tagging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EE13D8A-833C-E78C-D0EF-F8547FAEE50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565" r="2455" b="-290"/>
          <a:stretch/>
        </p:blipFill>
        <p:spPr>
          <a:xfrm>
            <a:off x="4557603" y="1013566"/>
            <a:ext cx="5085200" cy="312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0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1C478C-6764-2D7D-6817-740E9B8E045D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0BA977-3EC7-8303-E44F-CDD21639D03A}"/>
              </a:ext>
            </a:extLst>
          </p:cNvPr>
          <p:cNvSpPr/>
          <p:nvPr/>
        </p:nvSpPr>
        <p:spPr>
          <a:xfrm>
            <a:off x="4182840" y="5292428"/>
            <a:ext cx="1714946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A2CEA0A6-0862-7EB2-A73D-F351F44D2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90" y="4463239"/>
            <a:ext cx="902334" cy="902334"/>
          </a:xfrm>
          <a:prstGeom prst="rect">
            <a:avLst/>
          </a:prstGeom>
        </p:spPr>
      </p:pic>
      <p:pic>
        <p:nvPicPr>
          <p:cNvPr id="6" name="Picture 5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B62FBAE1-CA37-9C59-FE58-0C0E255E5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89" y="230330"/>
            <a:ext cx="2618838" cy="513398"/>
          </a:xfrm>
          <a:prstGeom prst="rect">
            <a:avLst/>
          </a:prstGeom>
        </p:spPr>
      </p:pic>
      <p:pic>
        <p:nvPicPr>
          <p:cNvPr id="12" name="Picture 11" descr="A logo with text on it&#10;&#10;Description automatically generated">
            <a:extLst>
              <a:ext uri="{FF2B5EF4-FFF2-40B4-BE49-F238E27FC236}">
                <a16:creationId xmlns:a16="http://schemas.microsoft.com/office/drawing/2014/main" id="{A6738CCD-A498-433D-CF11-C7D459093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377" y="-84957"/>
            <a:ext cx="1252191" cy="1251478"/>
          </a:xfrm>
          <a:prstGeom prst="rect">
            <a:avLst/>
          </a:prstGeom>
        </p:spPr>
      </p:pic>
      <p:sp>
        <p:nvSpPr>
          <p:cNvPr id="16" name="TextBox 11">
            <a:extLst>
              <a:ext uri="{FF2B5EF4-FFF2-40B4-BE49-F238E27FC236}">
                <a16:creationId xmlns:a16="http://schemas.microsoft.com/office/drawing/2014/main" id="{83749741-F746-3870-9E75-964B32DB55A8}"/>
              </a:ext>
            </a:extLst>
          </p:cNvPr>
          <p:cNvSpPr txBox="1"/>
          <p:nvPr/>
        </p:nvSpPr>
        <p:spPr>
          <a:xfrm>
            <a:off x="361050" y="1018737"/>
            <a:ext cx="9385923" cy="3687844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46" b="1">
                <a:solidFill>
                  <a:srgbClr val="EB0E67"/>
                </a:solidFill>
                <a:latin typeface="Integral CF Bold"/>
                <a:ea typeface="Source Sans Pro"/>
              </a:rPr>
              <a:t>Tokenisation</a:t>
            </a:r>
          </a:p>
          <a:p>
            <a:endParaRPr lang="en-GB" sz="1654">
              <a:solidFill>
                <a:srgbClr val="002E5F"/>
              </a:solidFill>
              <a:latin typeface="Source Sans Pro"/>
              <a:ea typeface="Source Sans Pro"/>
            </a:endParaRPr>
          </a:p>
          <a:p>
            <a:pPr marL="236258" indent="-236258">
              <a:lnSpc>
                <a:spcPct val="120000"/>
              </a:lnSpc>
              <a:spcBef>
                <a:spcPts val="827"/>
              </a:spcBef>
              <a:buFont typeface="Arial"/>
              <a:buChar char="•"/>
            </a:pPr>
            <a:r>
              <a:rPr lang="en-GB" sz="1984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Tokenisation involves breaking down a piece of text into smaller units called tokens.</a:t>
            </a:r>
            <a:endParaRPr lang="en-GB" sz="1984">
              <a:solidFill>
                <a:srgbClr val="000000"/>
              </a:solidFill>
              <a:latin typeface="Source Sans Pro"/>
              <a:ea typeface="Source Sans Pro"/>
              <a:cs typeface="Calibri"/>
            </a:endParaRPr>
          </a:p>
          <a:p>
            <a:pPr marL="236258" indent="-236258">
              <a:lnSpc>
                <a:spcPct val="120000"/>
              </a:lnSpc>
              <a:spcBef>
                <a:spcPts val="827"/>
              </a:spcBef>
              <a:buFont typeface="Arial"/>
              <a:buChar char="•"/>
            </a:pPr>
            <a:r>
              <a:rPr lang="en-GB" sz="1984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Tokens can be individual words, sentences, or even characters, depending on the level of granularity desired.</a:t>
            </a:r>
            <a:endParaRPr lang="en-GB" sz="1984">
              <a:solidFill>
                <a:srgbClr val="000000"/>
              </a:solidFill>
              <a:latin typeface="Source Sans Pro"/>
              <a:ea typeface="Source Sans Pro"/>
              <a:cs typeface="Calibri"/>
            </a:endParaRPr>
          </a:p>
          <a:p>
            <a:pPr marL="236258" indent="-236258">
              <a:lnSpc>
                <a:spcPct val="120000"/>
              </a:lnSpc>
              <a:spcBef>
                <a:spcPts val="827"/>
              </a:spcBef>
              <a:buFont typeface="Arial"/>
              <a:buChar char="•"/>
            </a:pPr>
            <a:r>
              <a:rPr lang="en-GB" sz="1984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Tokenisation helps in standardizing and organizing text data, making it easier to analyse and process.</a:t>
            </a:r>
            <a:endParaRPr lang="en-GB" sz="1984">
              <a:solidFill>
                <a:srgbClr val="000000"/>
              </a:solidFill>
              <a:latin typeface="Source Sans Pro"/>
              <a:ea typeface="Source Sans Pro"/>
              <a:cs typeface="Calibri"/>
            </a:endParaRPr>
          </a:p>
          <a:p>
            <a:pPr marL="236258" indent="-236258">
              <a:lnSpc>
                <a:spcPct val="120000"/>
              </a:lnSpc>
              <a:spcBef>
                <a:spcPts val="827"/>
              </a:spcBef>
              <a:buFont typeface="Arial"/>
              <a:buChar char="•"/>
            </a:pPr>
            <a:r>
              <a:rPr lang="en-GB" sz="1984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Word-based tokenisation breaks down text into individual words, treating each word as a separate token.</a:t>
            </a:r>
            <a:endParaRPr lang="en-GB" sz="1984">
              <a:solidFill>
                <a:srgbClr val="000000"/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3333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F3DA03-3417-B4FB-0468-3D205D657056}"/>
              </a:ext>
            </a:extLst>
          </p:cNvPr>
          <p:cNvSpPr txBox="1"/>
          <p:nvPr/>
        </p:nvSpPr>
        <p:spPr>
          <a:xfrm>
            <a:off x="757645" y="1555753"/>
            <a:ext cx="8743405" cy="277137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6000" b="1" dirty="0">
                <a:solidFill>
                  <a:srgbClr val="002E5F"/>
                </a:solidFill>
                <a:latin typeface="Verdana Pro Cond"/>
              </a:rPr>
              <a:t>Introduction to Text Analysis With Python</a:t>
            </a:r>
            <a:r>
              <a:rPr lang="en-GB" sz="7937" b="1" dirty="0">
                <a:solidFill>
                  <a:srgbClr val="002E5F"/>
                </a:solidFill>
                <a:latin typeface="Verdana Pro Cond"/>
              </a:rPr>
              <a:t> </a:t>
            </a:r>
          </a:p>
          <a:p>
            <a:endParaRPr lang="en-GB" sz="1488" b="1" dirty="0">
              <a:latin typeface="Verdana Pro Cond"/>
            </a:endParaRPr>
          </a:p>
          <a:p>
            <a:r>
              <a:rPr lang="en-GB" sz="1488" b="1" dirty="0">
                <a:latin typeface="Verdana Pro Cond"/>
              </a:rPr>
              <a:t>16 &amp; 25 Feb 2026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17C33B-B849-A11D-C75F-84E0C3307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92" y="438446"/>
            <a:ext cx="3168339" cy="623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991A52-A91E-F83D-B4B5-323F1A3162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982" y="385835"/>
            <a:ext cx="510630" cy="51063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C2862-A5FE-1A2E-B9D8-E302C5C52151}"/>
              </a:ext>
            </a:extLst>
          </p:cNvPr>
          <p:cNvSpPr/>
          <p:nvPr/>
        </p:nvSpPr>
        <p:spPr>
          <a:xfrm>
            <a:off x="749718" y="4495334"/>
            <a:ext cx="6443555" cy="550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Instructor: Joy Lan</a:t>
            </a: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Adapted from materials made by Xandra Dave Cochran</a:t>
            </a:r>
          </a:p>
        </p:txBody>
      </p:sp>
    </p:spTree>
    <p:extLst>
      <p:ext uri="{BB962C8B-B14F-4D97-AF65-F5344CB8AC3E}">
        <p14:creationId xmlns:p14="http://schemas.microsoft.com/office/powerpoint/2010/main" val="3392694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8D1245-315A-E57F-4BE9-5AF20247F19D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D45FD74E-1581-68E4-672F-8DA26AF8C8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90" y="4463239"/>
            <a:ext cx="902334" cy="9023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450FDB9-4BAC-97F6-F71E-BF8870C2BA37}"/>
              </a:ext>
            </a:extLst>
          </p:cNvPr>
          <p:cNvSpPr/>
          <p:nvPr/>
        </p:nvSpPr>
        <p:spPr>
          <a:xfrm>
            <a:off x="4182840" y="5292428"/>
            <a:ext cx="1714946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6" name="Picture 5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A55D289D-DC2C-BFBA-99BB-607876711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89" y="230330"/>
            <a:ext cx="2618838" cy="513398"/>
          </a:xfrm>
          <a:prstGeom prst="rect">
            <a:avLst/>
          </a:prstGeom>
        </p:spPr>
      </p:pic>
      <p:pic>
        <p:nvPicPr>
          <p:cNvPr id="12" name="Picture 11" descr="A logo with text on it&#10;&#10;Description automatically generated">
            <a:extLst>
              <a:ext uri="{FF2B5EF4-FFF2-40B4-BE49-F238E27FC236}">
                <a16:creationId xmlns:a16="http://schemas.microsoft.com/office/drawing/2014/main" id="{6F8DC821-1F9B-3482-966B-BC25DCA53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377" y="-84957"/>
            <a:ext cx="1252191" cy="1251478"/>
          </a:xfrm>
          <a:prstGeom prst="rect">
            <a:avLst/>
          </a:prstGeom>
        </p:spPr>
      </p:pic>
      <p:sp>
        <p:nvSpPr>
          <p:cNvPr id="14" name="TextBox 11">
            <a:extLst>
              <a:ext uri="{FF2B5EF4-FFF2-40B4-BE49-F238E27FC236}">
                <a16:creationId xmlns:a16="http://schemas.microsoft.com/office/drawing/2014/main" id="{694BA060-E874-B254-A0B2-715E6EA55732}"/>
              </a:ext>
            </a:extLst>
          </p:cNvPr>
          <p:cNvSpPr txBox="1"/>
          <p:nvPr/>
        </p:nvSpPr>
        <p:spPr>
          <a:xfrm>
            <a:off x="361050" y="1018737"/>
            <a:ext cx="9385923" cy="305741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46" b="1" dirty="0">
                <a:solidFill>
                  <a:srgbClr val="EB0E67"/>
                </a:solidFill>
                <a:latin typeface="Integral CF Bold"/>
                <a:ea typeface="Source Sans Pro"/>
              </a:rPr>
              <a:t>Text cleaning &amp; pre-processing</a:t>
            </a:r>
          </a:p>
          <a:p>
            <a:endParaRPr lang="en-GB" sz="1654" dirty="0">
              <a:solidFill>
                <a:srgbClr val="002E5F"/>
              </a:solidFill>
              <a:latin typeface="Source Sans Pro"/>
              <a:ea typeface="Source Sans Pro"/>
            </a:endParaRPr>
          </a:p>
          <a:p>
            <a:pPr marL="236258" indent="-236258">
              <a:spcBef>
                <a:spcPts val="827"/>
              </a:spcBef>
              <a:spcAft>
                <a:spcPts val="661"/>
              </a:spcAft>
              <a:buFont typeface="Arial"/>
              <a:buChar char="•"/>
            </a:pPr>
            <a:r>
              <a:rPr lang="en-GB" sz="1984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Formatting text for analysis and removing extraneous </a:t>
            </a:r>
            <a:r>
              <a:rPr lang="en-GB" sz="1984" dirty="0" err="1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informationWorkflows</a:t>
            </a:r>
            <a:r>
              <a:rPr lang="en-GB" sz="1984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 vary depending on research objective, field, and dataset</a:t>
            </a:r>
            <a:endParaRPr lang="en-US" sz="1984" dirty="0">
              <a:solidFill>
                <a:srgbClr val="000000"/>
              </a:solidFill>
              <a:latin typeface="Source Sans Pro"/>
              <a:ea typeface="Source Sans Pro"/>
              <a:cs typeface="Calibri"/>
            </a:endParaRPr>
          </a:p>
          <a:p>
            <a:pPr marL="236258" indent="-236258">
              <a:spcBef>
                <a:spcPts val="827"/>
              </a:spcBef>
              <a:spcAft>
                <a:spcPts val="661"/>
              </a:spcAft>
              <a:buFont typeface="Arial"/>
              <a:buChar char="•"/>
            </a:pPr>
            <a:r>
              <a:rPr lang="en-GB" sz="1984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Common steps include standardising capitalisation, removing URLs and symbols, </a:t>
            </a:r>
            <a:r>
              <a:rPr lang="en-GB" sz="1984" dirty="0" err="1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stopword</a:t>
            </a:r>
            <a:r>
              <a:rPr lang="en-GB" sz="1984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 removal, tokenisation, stemming, and lemmatization</a:t>
            </a:r>
            <a:endParaRPr lang="en-US" sz="1984" dirty="0">
              <a:solidFill>
                <a:srgbClr val="000000"/>
              </a:solidFill>
              <a:latin typeface="Source Sans Pro"/>
              <a:ea typeface="Source Sans Pro"/>
              <a:cs typeface="Calibri"/>
            </a:endParaRPr>
          </a:p>
          <a:p>
            <a:pPr marL="236258" indent="-236258">
              <a:spcBef>
                <a:spcPts val="827"/>
              </a:spcBef>
              <a:spcAft>
                <a:spcPts val="661"/>
              </a:spcAft>
              <a:buFont typeface="Arial"/>
              <a:buChar char="•"/>
            </a:pPr>
            <a:r>
              <a:rPr lang="en-GB" sz="1984" dirty="0" err="1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Stopwords</a:t>
            </a:r>
            <a:r>
              <a:rPr lang="en-GB" sz="1984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 include words like “a,” “the,” “of,” “an” that don’t add meaning to the dataset</a:t>
            </a:r>
            <a:endParaRPr lang="en-US" sz="1984" dirty="0">
              <a:solidFill>
                <a:srgbClr val="000000"/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2606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difference between Stemming and lemmatization_11zon.web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" t="26635" r="1676" b="11108"/>
          <a:stretch/>
        </p:blipFill>
        <p:spPr bwMode="auto">
          <a:xfrm>
            <a:off x="1112331" y="1386205"/>
            <a:ext cx="7796680" cy="317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C010E99-158D-F345-F633-4FAFA62E96B2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2DABC94-8840-0344-D318-EE5FCF7E8B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90" y="4463239"/>
            <a:ext cx="902334" cy="9023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4EA484B-7299-453F-9BDC-357006CFFA55}"/>
              </a:ext>
            </a:extLst>
          </p:cNvPr>
          <p:cNvSpPr/>
          <p:nvPr/>
        </p:nvSpPr>
        <p:spPr>
          <a:xfrm>
            <a:off x="4182840" y="5292428"/>
            <a:ext cx="1714946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FEDC8DD-C350-C997-CF9B-D90E56002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105" y="581237"/>
            <a:ext cx="8694539" cy="1096006"/>
          </a:xfrm>
        </p:spPr>
        <p:txBody>
          <a:bodyPr>
            <a:normAutofit/>
          </a:bodyPr>
          <a:lstStyle/>
          <a:p>
            <a:r>
              <a:rPr lang="en-GB" sz="3307" dirty="0">
                <a:solidFill>
                  <a:srgbClr val="EB0E67"/>
                </a:solidFill>
                <a:latin typeface="Integral CF Bold"/>
                <a:ea typeface="Source Sans Pro"/>
              </a:rPr>
              <a:t>Stemming &amp; Lemmatization</a:t>
            </a:r>
            <a:endParaRPr lang="en-GB" sz="3307" dirty="0">
              <a:solidFill>
                <a:srgbClr val="EB0E67"/>
              </a:solidFill>
              <a:latin typeface="Integral CF Bold"/>
              <a:ea typeface="Source Sans Pro"/>
              <a:cs typeface="Calibri Light"/>
            </a:endParaRPr>
          </a:p>
        </p:txBody>
      </p:sp>
      <p:pic>
        <p:nvPicPr>
          <p:cNvPr id="4" name="Picture 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B9FB37A4-1E4B-71F6-90FE-3FC11F5E1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89" y="230330"/>
            <a:ext cx="2618838" cy="513398"/>
          </a:xfrm>
          <a:prstGeom prst="rect">
            <a:avLst/>
          </a:prstGeom>
        </p:spPr>
      </p:pic>
      <p:pic>
        <p:nvPicPr>
          <p:cNvPr id="11" name="Picture 10" descr="A logo with text on it&#10;&#10;Description automatically generated">
            <a:extLst>
              <a:ext uri="{FF2B5EF4-FFF2-40B4-BE49-F238E27FC236}">
                <a16:creationId xmlns:a16="http://schemas.microsoft.com/office/drawing/2014/main" id="{A59814A0-0C72-361A-2D64-402CFB9E3C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6377" y="-84957"/>
            <a:ext cx="1252191" cy="1251478"/>
          </a:xfrm>
          <a:prstGeom prst="rect">
            <a:avLst/>
          </a:prstGeom>
        </p:spPr>
      </p:pic>
      <p:pic>
        <p:nvPicPr>
          <p:cNvPr id="12" name="Picture 6" descr="difference between Stemming and lemmatization_11zon.webp">
            <a:extLst>
              <a:ext uri="{FF2B5EF4-FFF2-40B4-BE49-F238E27FC236}">
                <a16:creationId xmlns:a16="http://schemas.microsoft.com/office/drawing/2014/main" id="{307090EC-7A4B-E583-00CA-BD546CEA58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5" t="85981" r="62252" b="-1168"/>
          <a:stretch/>
        </p:blipFill>
        <p:spPr bwMode="auto">
          <a:xfrm>
            <a:off x="1130645" y="3892372"/>
            <a:ext cx="3045762" cy="774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040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-up of a person&#10;&#10;Description automatically generated">
            <a:extLst>
              <a:ext uri="{FF2B5EF4-FFF2-40B4-BE49-F238E27FC236}">
                <a16:creationId xmlns:a16="http://schemas.microsoft.com/office/drawing/2014/main" id="{ACA4CB33-E563-290F-01DB-0F754F38A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8"/>
            <a:ext cx="10080625" cy="56703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F8639DD-EE0B-86A1-D2DC-1CFCD45E9667}"/>
              </a:ext>
            </a:extLst>
          </p:cNvPr>
          <p:cNvSpPr/>
          <p:nvPr/>
        </p:nvSpPr>
        <p:spPr>
          <a:xfrm>
            <a:off x="212940" y="1846659"/>
            <a:ext cx="9654742" cy="2263711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00" b="1" dirty="0">
                <a:solidFill>
                  <a:schemeClr val="bg1"/>
                </a:solidFill>
                <a:latin typeface="Arial Black" panose="020B0604020202020204" pitchFamily="34" charset="0"/>
                <a:ea typeface="Verdana" panose="020B0604030504040204" pitchFamily="34" charset="0"/>
                <a:cs typeface="Arial Black" panose="020B0604020202020204" pitchFamily="34" charset="0"/>
              </a:rPr>
              <a:t>DEMO 6 &amp; 7</a:t>
            </a:r>
          </a:p>
        </p:txBody>
      </p:sp>
    </p:spTree>
    <p:extLst>
      <p:ext uri="{BB962C8B-B14F-4D97-AF65-F5344CB8AC3E}">
        <p14:creationId xmlns:p14="http://schemas.microsoft.com/office/powerpoint/2010/main" val="957681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ay be an image of studying">
            <a:extLst>
              <a:ext uri="{FF2B5EF4-FFF2-40B4-BE49-F238E27FC236}">
                <a16:creationId xmlns:a16="http://schemas.microsoft.com/office/drawing/2014/main" id="{748448C4-825D-6804-E5F9-8D71D9371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1" y="-1"/>
            <a:ext cx="5040313" cy="625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7"/>
            <a:ext cx="4079901" cy="4656058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Finding Text Sources</a:t>
            </a:r>
            <a:endParaRPr lang="en-GB" sz="1654" dirty="0">
              <a:solidFill>
                <a:srgbClr val="FE0E67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Libraries - NLS Data Foundry (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data.nls.uk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Project Gutenberg (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gutenberg.org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Hathi Trust Digital Library (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hathitrust.org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Websites - Internet Archive (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archive.org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)'s 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Wayback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 Machine, UK Web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archive (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webarchive.org.uk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Newspaper archives (universities often subscribe to them!)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24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ay be an image of studying">
            <a:extLst>
              <a:ext uri="{FF2B5EF4-FFF2-40B4-BE49-F238E27FC236}">
                <a16:creationId xmlns:a16="http://schemas.microsoft.com/office/drawing/2014/main" id="{748448C4-825D-6804-E5F9-8D71D9371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1" y="-1"/>
            <a:ext cx="5040313" cy="625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7"/>
            <a:ext cx="4079901" cy="4274223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Research with NLTK</a:t>
            </a:r>
            <a:endParaRPr lang="en-GB" sz="1654" dirty="0">
              <a:solidFill>
                <a:srgbClr val="FE0E67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Who is named in a text?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What places are named in a text?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FE0E67"/>
                </a:solidFill>
                <a:latin typeface="Source Sans Pro"/>
                <a:ea typeface="Source Sans Pro"/>
              </a:rPr>
              <a:t>Chunking and Named Entity Recognition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How does the vocabulary of an author change over time?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FE0E67"/>
                </a:solidFill>
                <a:latin typeface="Source Sans Pro"/>
                <a:ea typeface="Source Sans Pro"/>
              </a:rPr>
              <a:t>Lexical Diversity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72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ay be an image of studying">
            <a:extLst>
              <a:ext uri="{FF2B5EF4-FFF2-40B4-BE49-F238E27FC236}">
                <a16:creationId xmlns:a16="http://schemas.microsoft.com/office/drawing/2014/main" id="{748448C4-825D-6804-E5F9-8D71D9371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1" y="-1"/>
            <a:ext cx="5040313" cy="625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7"/>
            <a:ext cx="4079901" cy="5419728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FE0E67"/>
              </a:solidFill>
              <a:latin typeface="Integral CF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Research with NLTK</a:t>
            </a:r>
            <a:endParaRPr lang="en-GB" sz="1654" dirty="0">
              <a:solidFill>
                <a:srgbClr val="FE0E67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What are the common themes throughout a corpus?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FE0E67"/>
                </a:solidFill>
                <a:latin typeface="Source Sans Pro"/>
                <a:ea typeface="Source Sans Pro"/>
              </a:rPr>
              <a:t>Topic </a:t>
            </a:r>
            <a:r>
              <a:rPr lang="en-GB" sz="1654" dirty="0" err="1">
                <a:solidFill>
                  <a:srgbClr val="FE0E67"/>
                </a:solidFill>
                <a:latin typeface="Source Sans Pro"/>
                <a:ea typeface="Source Sans Pro"/>
              </a:rPr>
              <a:t>Modeling</a:t>
            </a:r>
            <a:endParaRPr lang="en-GB" sz="1654" dirty="0">
              <a:solidFill>
                <a:srgbClr val="FE0E67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What attitudes are expressed in a corpus?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FE0E67"/>
                </a:solidFill>
                <a:latin typeface="Source Sans Pro"/>
                <a:ea typeface="Source Sans Pro"/>
              </a:rPr>
              <a:t>Sentiment Analysis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What words occur near each other throughout a corpus?  How does the meaning of a word change over time?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FE0E67"/>
                </a:solidFill>
                <a:latin typeface="Source Sans Pro"/>
                <a:ea typeface="Source Sans Pro"/>
              </a:rPr>
              <a:t>Word Embeddings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42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letter&#10;&#10;Description automatically generated">
            <a:extLst>
              <a:ext uri="{FF2B5EF4-FFF2-40B4-BE49-F238E27FC236}">
                <a16:creationId xmlns:a16="http://schemas.microsoft.com/office/drawing/2014/main" id="{70FB4340-6BD0-49E9-042E-C3F06138BD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6" t="13086" r="6388" b="20468"/>
          <a:stretch/>
        </p:blipFill>
        <p:spPr>
          <a:xfrm>
            <a:off x="5083443" y="604435"/>
            <a:ext cx="4997181" cy="50661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7"/>
            <a:ext cx="9277228" cy="4656058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Next Week</a:t>
            </a:r>
            <a:endParaRPr lang="en-GB" sz="1654" dirty="0">
              <a:solidFill>
                <a:srgbClr val="FE0E67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Research with NLTK on a corpus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NLTK with pandas (for tabular data)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NLTK with Altair (for data visualization)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Regular Expression practice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Cleaning messy text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Resources for more text analysis practice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59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letter&#10;&#10;Description automatically generated">
            <a:extLst>
              <a:ext uri="{FF2B5EF4-FFF2-40B4-BE49-F238E27FC236}">
                <a16:creationId xmlns:a16="http://schemas.microsoft.com/office/drawing/2014/main" id="{70FB4340-6BD0-49E9-042E-C3F06138BD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6" t="13086" r="6388" b="20468"/>
          <a:stretch/>
        </p:blipFill>
        <p:spPr>
          <a:xfrm>
            <a:off x="5083443" y="604435"/>
            <a:ext cx="4997181" cy="50661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7"/>
            <a:ext cx="9277228" cy="4656058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FE0E67"/>
              </a:solidFill>
              <a:latin typeface="Integral CF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Further Resources from CDCS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• Digital Method of the Month on Text Analysis</a:t>
            </a:r>
          </a:p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• Training Pathway for Text Analysis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78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-up of a person&#10;&#10;Description automatically generated">
            <a:extLst>
              <a:ext uri="{FF2B5EF4-FFF2-40B4-BE49-F238E27FC236}">
                <a16:creationId xmlns:a16="http://schemas.microsoft.com/office/drawing/2014/main" id="{ACA4CB33-E563-290F-01DB-0F754F38A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8"/>
            <a:ext cx="10080625" cy="56703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F8639DD-EE0B-86A1-D2DC-1CFCD45E9667}"/>
              </a:ext>
            </a:extLst>
          </p:cNvPr>
          <p:cNvSpPr/>
          <p:nvPr/>
        </p:nvSpPr>
        <p:spPr>
          <a:xfrm>
            <a:off x="853186" y="1482671"/>
            <a:ext cx="8374250" cy="1110712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 Black" panose="020B0604020202020204" pitchFamily="34" charset="0"/>
                <a:ea typeface="Verdana" panose="020B0604030504040204" pitchFamily="34" charset="0"/>
                <a:cs typeface="Arial Black" panose="020B0604020202020204" pitchFamily="34" charset="0"/>
              </a:rPr>
              <a:t>Thanks Everyone!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AFA84A-8D67-1D57-4BAB-4AE81C7D30FE}"/>
              </a:ext>
            </a:extLst>
          </p:cNvPr>
          <p:cNvSpPr/>
          <p:nvPr/>
        </p:nvSpPr>
        <p:spPr>
          <a:xfrm>
            <a:off x="853186" y="2965144"/>
            <a:ext cx="8374250" cy="1110712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 Black" panose="020B0604020202020204" pitchFamily="34" charset="0"/>
                <a:ea typeface="Verdana" panose="020B0604030504040204" pitchFamily="34" charset="0"/>
                <a:cs typeface="Arial Black" panose="020B0604020202020204" pitchFamily="34" charset="0"/>
              </a:rPr>
              <a:t>Next class: Wednesday 19th, 2-4PM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Arial Black" panose="020B0604020202020204" pitchFamily="34" charset="0"/>
                <a:ea typeface="Verdana" panose="020B0604030504040204" pitchFamily="34" charset="0"/>
                <a:cs typeface="Arial Black" panose="020B0604020202020204" pitchFamily="34" charset="0"/>
              </a:rPr>
              <a:t>Please message me on Teams for office hours!</a:t>
            </a:r>
          </a:p>
        </p:txBody>
      </p:sp>
    </p:spTree>
    <p:extLst>
      <p:ext uri="{BB962C8B-B14F-4D97-AF65-F5344CB8AC3E}">
        <p14:creationId xmlns:p14="http://schemas.microsoft.com/office/powerpoint/2010/main" val="258704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183" y="-97745"/>
            <a:ext cx="1275434" cy="12754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4276" y="1177689"/>
            <a:ext cx="184731" cy="321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2169" y="1559405"/>
            <a:ext cx="184731" cy="321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498" y="4469027"/>
            <a:ext cx="902333" cy="90233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06557" y="587197"/>
            <a:ext cx="7545343" cy="585264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/>
            <a:r>
              <a:rPr lang="en-GB" sz="3307" b="1" dirty="0">
                <a:solidFill>
                  <a:srgbClr val="002E5F"/>
                </a:solidFill>
                <a:latin typeface="Verdana Pro Cond"/>
                <a:ea typeface="Calibri"/>
                <a:cs typeface="Calibri"/>
              </a:rPr>
              <a:t>What Is OCR?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7248" y="1416176"/>
            <a:ext cx="8752079" cy="1857599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marL="236258" indent="-236258">
              <a:buFont typeface="Arial,Sans-Serif" panose="020B0604020202020204" pitchFamily="34" charset="0"/>
              <a:buChar char="•"/>
            </a:pPr>
            <a:r>
              <a:rPr lang="en-GB" sz="2315" b="1" dirty="0">
                <a:solidFill>
                  <a:srgbClr val="002E5F"/>
                </a:solidFill>
                <a:ea typeface="+mn-lt"/>
                <a:cs typeface="+mn-lt"/>
              </a:rPr>
              <a:t>O</a:t>
            </a:r>
            <a:r>
              <a:rPr lang="en-GB" sz="2315" dirty="0">
                <a:solidFill>
                  <a:srgbClr val="002E5F"/>
                </a:solidFill>
                <a:ea typeface="+mn-lt"/>
                <a:cs typeface="+mn-lt"/>
              </a:rPr>
              <a:t>ptical </a:t>
            </a:r>
            <a:r>
              <a:rPr lang="en-GB" sz="2315" b="1" dirty="0">
                <a:solidFill>
                  <a:srgbClr val="002E5F"/>
                </a:solidFill>
                <a:ea typeface="+mn-lt"/>
                <a:cs typeface="+mn-lt"/>
              </a:rPr>
              <a:t>C</a:t>
            </a:r>
            <a:r>
              <a:rPr lang="en-GB" sz="2315" dirty="0">
                <a:solidFill>
                  <a:srgbClr val="002E5F"/>
                </a:solidFill>
                <a:ea typeface="+mn-lt"/>
                <a:cs typeface="+mn-lt"/>
              </a:rPr>
              <a:t>haracter </a:t>
            </a:r>
            <a:r>
              <a:rPr lang="en-GB" sz="2315" b="1" dirty="0">
                <a:solidFill>
                  <a:srgbClr val="002E5F"/>
                </a:solidFill>
                <a:ea typeface="+mn-lt"/>
                <a:cs typeface="+mn-lt"/>
              </a:rPr>
              <a:t>R</a:t>
            </a:r>
            <a:r>
              <a:rPr lang="en-GB" sz="2315" dirty="0">
                <a:solidFill>
                  <a:srgbClr val="002E5F"/>
                </a:solidFill>
                <a:ea typeface="+mn-lt"/>
                <a:cs typeface="+mn-lt"/>
              </a:rPr>
              <a:t>ecognition</a:t>
            </a:r>
            <a:endParaRPr lang="en-GB" sz="2315" dirty="0" err="1">
              <a:solidFill>
                <a:srgbClr val="000000"/>
              </a:solidFill>
              <a:ea typeface="+mn-lt"/>
              <a:cs typeface="+mn-lt"/>
            </a:endParaRPr>
          </a:p>
          <a:p>
            <a:pPr marL="236258" indent="-236258">
              <a:buFont typeface="Arial,Sans-Serif" panose="020B0604020202020204" pitchFamily="34" charset="0"/>
              <a:buChar char="•"/>
            </a:pPr>
            <a:r>
              <a:rPr lang="en-GB" sz="2315" dirty="0">
                <a:solidFill>
                  <a:srgbClr val="002E5F"/>
                </a:solidFill>
                <a:ea typeface="+mn-lt"/>
                <a:cs typeface="+mn-lt"/>
              </a:rPr>
              <a:t>OCR is the technique to process images of text, such as written or printed documents, and produce machine-readable documents.</a:t>
            </a:r>
            <a:endParaRPr lang="en-GB" sz="1488" dirty="0"/>
          </a:p>
          <a:p>
            <a:pPr marL="236258" indent="-236258">
              <a:buFont typeface="Arial,Sans-Serif" panose="020B0604020202020204" pitchFamily="34" charset="0"/>
              <a:buChar char="•"/>
            </a:pPr>
            <a:r>
              <a:rPr lang="en-GB" sz="2315" dirty="0">
                <a:solidFill>
                  <a:srgbClr val="002E5F"/>
                </a:solidFill>
                <a:ea typeface="+mn-lt"/>
                <a:cs typeface="+mn-lt"/>
              </a:rPr>
              <a:t>Machine-readable documents are encoded in formats that computers can process, allowing the text to be searched, edited and analysed.</a:t>
            </a:r>
            <a:endParaRPr lang="en-GB" sz="1488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445" y="5033435"/>
            <a:ext cx="2813716" cy="5643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04731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letter&#10;&#10;Description automatically generated">
            <a:extLst>
              <a:ext uri="{FF2B5EF4-FFF2-40B4-BE49-F238E27FC236}">
                <a16:creationId xmlns:a16="http://schemas.microsoft.com/office/drawing/2014/main" id="{8E827442-9565-B64C-5DAD-E18569DC09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6" t="13086" r="6388" b="20468"/>
          <a:stretch/>
        </p:blipFill>
        <p:spPr>
          <a:xfrm>
            <a:off x="5040312" y="0"/>
            <a:ext cx="5040313" cy="49954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0FE0C8-FF00-46F2-E30E-2FFECBACEC28}"/>
              </a:ext>
            </a:extLst>
          </p:cNvPr>
          <p:cNvSpPr txBox="1"/>
          <p:nvPr/>
        </p:nvSpPr>
        <p:spPr>
          <a:xfrm>
            <a:off x="491692" y="959262"/>
            <a:ext cx="3586797" cy="48350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2646" b="1" dirty="0">
                <a:solidFill>
                  <a:srgbClr val="002E5F"/>
                </a:solidFill>
                <a:latin typeface="Verdana Pro Cond Black"/>
                <a:ea typeface="Calibri"/>
                <a:cs typeface="Calibri"/>
              </a:rPr>
              <a:t>Course Topic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12EAB7-7C88-8E02-12A6-0CDE1A36F0A7}"/>
              </a:ext>
            </a:extLst>
          </p:cNvPr>
          <p:cNvSpPr txBox="1"/>
          <p:nvPr/>
        </p:nvSpPr>
        <p:spPr>
          <a:xfrm>
            <a:off x="491692" y="1699337"/>
            <a:ext cx="4385108" cy="1181710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Analysing unstructured data with Python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Natural Language Toolkit (NLTK)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Regular Expressions</a:t>
            </a:r>
          </a:p>
        </p:txBody>
      </p:sp>
    </p:spTree>
    <p:extLst>
      <p:ext uri="{BB962C8B-B14F-4D97-AF65-F5344CB8AC3E}">
        <p14:creationId xmlns:p14="http://schemas.microsoft.com/office/powerpoint/2010/main" val="15900523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350CDE-29EE-8E43-313B-6DEAA152C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41A5D9-4423-FB4F-A44E-2F6BBE2FC1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183" y="-97745"/>
            <a:ext cx="1275434" cy="12754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1ED6ADB-84F6-B974-D0C0-3120CFE7D6B6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01F3A7-942B-872C-B1FE-99AC0D8E518F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1FF41-6484-AB2C-3D09-42673A0A150A}"/>
              </a:ext>
            </a:extLst>
          </p:cNvPr>
          <p:cNvSpPr txBox="1"/>
          <p:nvPr/>
        </p:nvSpPr>
        <p:spPr>
          <a:xfrm>
            <a:off x="194276" y="1177689"/>
            <a:ext cx="184731" cy="321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93CBDB-2455-4CB2-591D-8F21BC90A3CF}"/>
              </a:ext>
            </a:extLst>
          </p:cNvPr>
          <p:cNvSpPr txBox="1"/>
          <p:nvPr/>
        </p:nvSpPr>
        <p:spPr>
          <a:xfrm>
            <a:off x="552169" y="1559405"/>
            <a:ext cx="184731" cy="321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1872A2-675B-4533-EEFD-753D8C106C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498" y="4469027"/>
            <a:ext cx="902333" cy="90233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87C852F-0A10-9A2C-DB0B-9BAD36677EAE}"/>
              </a:ext>
            </a:extLst>
          </p:cNvPr>
          <p:cNvSpPr txBox="1"/>
          <p:nvPr/>
        </p:nvSpPr>
        <p:spPr>
          <a:xfrm>
            <a:off x="348754" y="1844421"/>
            <a:ext cx="6350570" cy="3083063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marL="236258" indent="-236258">
              <a:spcAft>
                <a:spcPts val="992"/>
              </a:spcAft>
              <a:buFont typeface="Arial,Sans-Serif" panose="020B0604020202020204" pitchFamily="34" charset="0"/>
              <a:buChar char="•"/>
            </a:pPr>
            <a:r>
              <a:rPr lang="en-US" sz="2315" dirty="0">
                <a:solidFill>
                  <a:srgbClr val="002E5F"/>
                </a:solidFill>
                <a:ea typeface="+mn-lt"/>
                <a:cs typeface="+mn-lt"/>
              </a:rPr>
              <a:t>Scanning your passport at the airport.</a:t>
            </a:r>
            <a:endParaRPr lang="en-US" sz="2315" dirty="0">
              <a:solidFill>
                <a:srgbClr val="000000"/>
              </a:solidFill>
              <a:ea typeface="+mn-lt"/>
              <a:cs typeface="+mn-lt"/>
            </a:endParaRPr>
          </a:p>
          <a:p>
            <a:pPr marL="236258" indent="-236258">
              <a:spcAft>
                <a:spcPts val="992"/>
              </a:spcAft>
              <a:buFont typeface="Arial,Sans-Serif" panose="020B0604020202020204" pitchFamily="34" charset="0"/>
              <a:buChar char="•"/>
            </a:pPr>
            <a:r>
              <a:rPr lang="en-US" sz="2315" dirty="0">
                <a:solidFill>
                  <a:srgbClr val="002E5F"/>
                </a:solidFill>
                <a:ea typeface="+mn-lt"/>
                <a:cs typeface="+mn-lt"/>
              </a:rPr>
              <a:t>Generate machine-readable text for text-to-speech technology.</a:t>
            </a:r>
            <a:endParaRPr lang="en-US" sz="1488" dirty="0"/>
          </a:p>
          <a:p>
            <a:pPr marL="236258" indent="-236258">
              <a:spcAft>
                <a:spcPts val="992"/>
              </a:spcAft>
              <a:buFont typeface="Arial,Sans-Serif" panose="020B0604020202020204" pitchFamily="34" charset="0"/>
              <a:buChar char="•"/>
            </a:pPr>
            <a:r>
              <a:rPr lang="en-US" sz="2315" dirty="0">
                <a:solidFill>
                  <a:srgbClr val="002E5F"/>
                </a:solidFill>
                <a:ea typeface="+mn-lt"/>
                <a:cs typeface="+mn-lt"/>
              </a:rPr>
              <a:t>Making </a:t>
            </a:r>
            <a:r>
              <a:rPr lang="en-US" sz="2315" dirty="0" err="1">
                <a:solidFill>
                  <a:srgbClr val="002E5F"/>
                </a:solidFill>
                <a:ea typeface="+mn-lt"/>
                <a:cs typeface="+mn-lt"/>
              </a:rPr>
              <a:t>digitalised</a:t>
            </a:r>
            <a:r>
              <a:rPr lang="en-US" sz="2315" dirty="0">
                <a:solidFill>
                  <a:srgbClr val="002E5F"/>
                </a:solidFill>
                <a:ea typeface="+mn-lt"/>
                <a:cs typeface="+mn-lt"/>
              </a:rPr>
              <a:t> physical archives searchable. </a:t>
            </a:r>
            <a:endParaRPr lang="en-US" sz="1488" dirty="0"/>
          </a:p>
          <a:p>
            <a:pPr marL="236258" indent="-236258">
              <a:spcAft>
                <a:spcPts val="992"/>
              </a:spcAft>
              <a:buFont typeface="Arial,Sans-Serif" panose="020B0604020202020204" pitchFamily="34" charset="0"/>
              <a:buChar char="•"/>
            </a:pPr>
            <a:r>
              <a:rPr lang="en-US" sz="2315" dirty="0">
                <a:solidFill>
                  <a:srgbClr val="002E5F"/>
                </a:solidFill>
                <a:ea typeface="+mn-lt"/>
                <a:cs typeface="+mn-lt"/>
              </a:rPr>
              <a:t>Creating a dataset of for text mining or text analysis. </a:t>
            </a:r>
            <a:endParaRPr lang="en-US" sz="1488" dirty="0"/>
          </a:p>
          <a:p>
            <a:pPr marL="236258" indent="-236258">
              <a:spcAft>
                <a:spcPts val="992"/>
              </a:spcAft>
              <a:buFont typeface="Arial,Sans-Serif" panose="020B0604020202020204" pitchFamily="34" charset="0"/>
              <a:buChar char="•"/>
            </a:pPr>
            <a:endParaRPr lang="en-US" sz="2315" dirty="0">
              <a:solidFill>
                <a:srgbClr val="002E5F"/>
              </a:solidFill>
              <a:ea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5C65CE-0FA2-969B-980B-8FA40BF5EB7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445" y="5033435"/>
            <a:ext cx="2813716" cy="564364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E89942-E092-095E-863F-222F6A39C496}"/>
              </a:ext>
            </a:extLst>
          </p:cNvPr>
          <p:cNvSpPr txBox="1"/>
          <p:nvPr/>
        </p:nvSpPr>
        <p:spPr>
          <a:xfrm>
            <a:off x="962917" y="391390"/>
            <a:ext cx="5379002" cy="109418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/>
            <a:r>
              <a:rPr lang="en-GB" sz="3307" b="1" dirty="0">
                <a:solidFill>
                  <a:srgbClr val="002E5F"/>
                </a:solidFill>
                <a:latin typeface="Verdana Pro Cond"/>
                <a:ea typeface="+mn-lt"/>
                <a:cs typeface="+mn-lt"/>
              </a:rPr>
              <a:t>OCR In the Wild</a:t>
            </a:r>
            <a:endParaRPr lang="en-GB" sz="1488" dirty="0">
              <a:solidFill>
                <a:srgbClr val="000000"/>
              </a:solidFill>
              <a:latin typeface="Calibri" panose="020F0502020204030204"/>
              <a:ea typeface="+mn-lt"/>
              <a:cs typeface="+mn-lt"/>
            </a:endParaRPr>
          </a:p>
          <a:p>
            <a:pPr algn="ctr"/>
            <a:r>
              <a:rPr lang="en-GB" sz="3307" b="1" dirty="0">
                <a:solidFill>
                  <a:srgbClr val="002E5F"/>
                </a:solidFill>
                <a:latin typeface="Verdana Pro Cond"/>
                <a:ea typeface="+mn-lt"/>
                <a:cs typeface="+mn-lt"/>
              </a:rPr>
              <a:t>Real-World Examples </a:t>
            </a:r>
            <a:endParaRPr lang="en-GB" sz="1488" dirty="0">
              <a:ea typeface="Calibri"/>
              <a:cs typeface="Calibri"/>
            </a:endParaRPr>
          </a:p>
        </p:txBody>
      </p:sp>
      <p:pic>
        <p:nvPicPr>
          <p:cNvPr id="4" name="Picture 3" descr="Live Text works inside word processors">
            <a:extLst>
              <a:ext uri="{FF2B5EF4-FFF2-40B4-BE49-F238E27FC236}">
                <a16:creationId xmlns:a16="http://schemas.microsoft.com/office/drawing/2014/main" id="{FAC3BAF8-D991-7178-E9E6-2A58A2A946C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9641" r="20599" b="170"/>
          <a:stretch>
            <a:fillRect/>
          </a:stretch>
        </p:blipFill>
        <p:spPr>
          <a:xfrm>
            <a:off x="7035695" y="99"/>
            <a:ext cx="3044967" cy="567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068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663" y="-284708"/>
            <a:ext cx="1275434" cy="12754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4276" y="1177689"/>
            <a:ext cx="184731" cy="321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11821" y="2368985"/>
            <a:ext cx="3281063" cy="215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1488" b="1">
              <a:solidFill>
                <a:srgbClr val="002E5F"/>
              </a:solidFill>
            </a:endParaRPr>
          </a:p>
          <a:p>
            <a:pPr algn="ctr"/>
            <a:r>
              <a:rPr lang="en-GB" sz="1488" b="1">
                <a:solidFill>
                  <a:srgbClr val="002E5F"/>
                </a:solidFill>
              </a:rPr>
              <a:t>Mid-Century Machinery</a:t>
            </a:r>
          </a:p>
          <a:p>
            <a:r>
              <a:rPr lang="en-GB" sz="1488">
                <a:solidFill>
                  <a:srgbClr val="002E5F"/>
                </a:solidFill>
              </a:rPr>
              <a:t>1974: Ray Kurzweil develops the “Reading Machine,” an early form of OCR technology compatible with text-</a:t>
            </a:r>
          </a:p>
          <a:p>
            <a:r>
              <a:rPr lang="en-GB" sz="1488">
                <a:solidFill>
                  <a:srgbClr val="002E5F"/>
                </a:solidFill>
              </a:rPr>
              <a:t>to-speech software</a:t>
            </a:r>
          </a:p>
          <a:p>
            <a:r>
              <a:rPr lang="en-GB" sz="1488">
                <a:solidFill>
                  <a:srgbClr val="002E5F"/>
                </a:solidFill>
              </a:rPr>
              <a:t>1976: Kurzweil sells to Xerox</a:t>
            </a:r>
          </a:p>
          <a:p>
            <a:pPr marL="236258" indent="-236258">
              <a:buFont typeface="Arial" panose="020B0604020202020204" pitchFamily="34" charset="0"/>
              <a:buChar char="•"/>
            </a:pPr>
            <a:endParaRPr lang="en-GB" sz="1488">
              <a:solidFill>
                <a:srgbClr val="002E5F"/>
              </a:solidFill>
            </a:endParaRPr>
          </a:p>
          <a:p>
            <a:endParaRPr lang="en-GB" sz="1488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2169" y="1559405"/>
            <a:ext cx="184731" cy="321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498" y="4469027"/>
            <a:ext cx="902333" cy="9023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61" y="2411850"/>
            <a:ext cx="3132454" cy="220524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94276" y="880150"/>
            <a:ext cx="3768849" cy="1466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88" b="1">
                <a:solidFill>
                  <a:srgbClr val="002E5F"/>
                </a:solidFill>
              </a:rPr>
              <a:t>Early Foundations</a:t>
            </a:r>
          </a:p>
          <a:p>
            <a:r>
              <a:rPr lang="en-GB" sz="1488">
                <a:solidFill>
                  <a:srgbClr val="002E5F"/>
                </a:solidFill>
              </a:rPr>
              <a:t>1914: Emanuel Goldberg invents a machine that converts text into telegraph code; Edmund Fournier </a:t>
            </a:r>
            <a:r>
              <a:rPr lang="en-GB" sz="1488" err="1">
                <a:solidFill>
                  <a:srgbClr val="002E5F"/>
                </a:solidFill>
              </a:rPr>
              <a:t>d’Albe</a:t>
            </a:r>
            <a:r>
              <a:rPr lang="en-GB" sz="1488">
                <a:solidFill>
                  <a:srgbClr val="002E5F"/>
                </a:solidFill>
              </a:rPr>
              <a:t> invents the </a:t>
            </a:r>
            <a:r>
              <a:rPr lang="en-GB" sz="1488" err="1">
                <a:solidFill>
                  <a:srgbClr val="002E5F"/>
                </a:solidFill>
              </a:rPr>
              <a:t>Optophone</a:t>
            </a:r>
            <a:r>
              <a:rPr lang="en-GB" sz="1488">
                <a:solidFill>
                  <a:srgbClr val="002E5F"/>
                </a:solidFill>
              </a:rPr>
              <a:t>, which converts text to audio tones matched with letters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8454" y="732376"/>
            <a:ext cx="1704080" cy="23857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</p:pic>
      <p:sp>
        <p:nvSpPr>
          <p:cNvPr id="19" name="Rectangle 18"/>
          <p:cNvSpPr/>
          <p:nvPr/>
        </p:nvSpPr>
        <p:spPr>
          <a:xfrm>
            <a:off x="4160538" y="872317"/>
            <a:ext cx="2183628" cy="1237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002E5F"/>
                </a:solidFill>
              </a:rPr>
              <a:t>1931: Goldberg invents the “Statistical Machine,” which searches archives through optical code recognition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034269" y="3163414"/>
            <a:ext cx="3015828" cy="1466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88" b="1">
                <a:solidFill>
                  <a:srgbClr val="002E5F"/>
                </a:solidFill>
              </a:rPr>
              <a:t>The Internet Era</a:t>
            </a:r>
          </a:p>
          <a:p>
            <a:r>
              <a:rPr lang="en-GB" sz="1488">
                <a:solidFill>
                  <a:srgbClr val="002E5F"/>
                </a:solidFill>
              </a:rPr>
              <a:t>1990s-00s: OCR goes mainstream; improved accuracy; mass digitization projects </a:t>
            </a:r>
          </a:p>
          <a:p>
            <a:r>
              <a:rPr lang="en-GB" sz="1488">
                <a:solidFill>
                  <a:srgbClr val="002E5F"/>
                </a:solidFill>
              </a:rPr>
              <a:t>00s-present: increased accessibility and accuracy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2" y="5060134"/>
            <a:ext cx="2582479" cy="517983"/>
          </a:xfrm>
          <a:prstGeom prst="rect">
            <a:avLst/>
          </a:prstGeom>
        </p:spPr>
      </p:pic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BFBC37DD-0D8D-0152-1225-248AE26536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695368" y="1954769"/>
            <a:ext cx="1167914" cy="59310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2954B870-C132-1E8F-A276-753465F56A95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2609614" y="1490916"/>
            <a:ext cx="1550924" cy="6956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D86EF01D-BA72-829F-6204-D997D0F98AE3}"/>
              </a:ext>
            </a:extLst>
          </p:cNvPr>
          <p:cNvCxnSpPr>
            <a:cxnSpLocks/>
          </p:cNvCxnSpPr>
          <p:nvPr/>
        </p:nvCxnSpPr>
        <p:spPr>
          <a:xfrm flipV="1">
            <a:off x="6104697" y="3316114"/>
            <a:ext cx="1595837" cy="51118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F41AC4C-C320-7BD7-0C4C-83524CC409EF}"/>
              </a:ext>
            </a:extLst>
          </p:cNvPr>
          <p:cNvSpPr txBox="1"/>
          <p:nvPr/>
        </p:nvSpPr>
        <p:spPr>
          <a:xfrm>
            <a:off x="552200" y="141610"/>
            <a:ext cx="6452958" cy="585264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/>
            <a:r>
              <a:rPr lang="en-GB" sz="3307" b="1" dirty="0">
                <a:solidFill>
                  <a:srgbClr val="002E5F"/>
                </a:solidFill>
                <a:latin typeface="Verdana Pro Cond"/>
                <a:ea typeface="+mn-lt"/>
                <a:cs typeface="+mn-lt"/>
              </a:rPr>
              <a:t>OCR Timeline: A Brief History </a:t>
            </a:r>
            <a:endParaRPr lang="en-US" sz="1488" dirty="0"/>
          </a:p>
        </p:txBody>
      </p:sp>
    </p:spTree>
    <p:extLst>
      <p:ext uri="{BB962C8B-B14F-4D97-AF65-F5344CB8AC3E}">
        <p14:creationId xmlns:p14="http://schemas.microsoft.com/office/powerpoint/2010/main" val="18739457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1D52CD-B20F-EA16-9FEA-7E225BBBC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D1A24E-ADCC-C5D6-3798-A5350AA0A0D3}"/>
              </a:ext>
            </a:extLst>
          </p:cNvPr>
          <p:cNvSpPr/>
          <p:nvPr/>
        </p:nvSpPr>
        <p:spPr>
          <a:xfrm>
            <a:off x="-2583" y="99"/>
            <a:ext cx="4398987" cy="567035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baseline="-25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93A073-61E4-3293-A714-66E8A8C93BC3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5605DF-821A-0774-9549-B0FE65E45CCA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B1B9EF-FE59-BE12-4330-8AD712F4D1FA}"/>
              </a:ext>
            </a:extLst>
          </p:cNvPr>
          <p:cNvSpPr txBox="1"/>
          <p:nvPr/>
        </p:nvSpPr>
        <p:spPr>
          <a:xfrm>
            <a:off x="194276" y="1177689"/>
            <a:ext cx="184731" cy="321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1B8FEE-B930-AFDD-85B2-B19AE72357E4}"/>
              </a:ext>
            </a:extLst>
          </p:cNvPr>
          <p:cNvSpPr txBox="1"/>
          <p:nvPr/>
        </p:nvSpPr>
        <p:spPr>
          <a:xfrm>
            <a:off x="552169" y="1559405"/>
            <a:ext cx="184731" cy="321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A4E430-10A5-4128-F3AB-97622B124725}"/>
              </a:ext>
            </a:extLst>
          </p:cNvPr>
          <p:cNvSpPr/>
          <p:nvPr/>
        </p:nvSpPr>
        <p:spPr>
          <a:xfrm>
            <a:off x="4616763" y="1329579"/>
            <a:ext cx="5469325" cy="1730321"/>
          </a:xfrm>
          <a:prstGeom prst="rect">
            <a:avLst/>
          </a:prstGeom>
        </p:spPr>
        <p:txBody>
          <a:bodyPr wrap="square" lIns="75605" tIns="37802" rIns="75605" bIns="37802" anchor="t">
            <a:spAutoFit/>
          </a:bodyPr>
          <a:lstStyle/>
          <a:p>
            <a:pPr>
              <a:buAutoNum type="arabicPeriod"/>
            </a:pPr>
            <a:endParaRPr lang="en-US" sz="1488" dirty="0">
              <a:solidFill>
                <a:srgbClr val="000000"/>
              </a:solidFill>
              <a:ea typeface="+mn-lt"/>
              <a:cs typeface="+mn-lt"/>
            </a:endParaRPr>
          </a:p>
          <a:p>
            <a:pPr marL="425265" indent="-425265">
              <a:buAutoNum type="arabicPeriod"/>
            </a:pPr>
            <a:r>
              <a:rPr lang="en-US" sz="2315" dirty="0">
                <a:solidFill>
                  <a:srgbClr val="002E5F"/>
                </a:solidFill>
                <a:ea typeface="+mn-lt"/>
                <a:cs typeface="+mn-lt"/>
              </a:rPr>
              <a:t>Select the images to be scanned </a:t>
            </a:r>
            <a:endParaRPr lang="en-US" sz="1488" dirty="0">
              <a:solidFill>
                <a:srgbClr val="000000"/>
              </a:solidFill>
              <a:ea typeface="+mn-lt"/>
              <a:cs typeface="+mn-lt"/>
            </a:endParaRPr>
          </a:p>
          <a:p>
            <a:pPr marL="425265" indent="-425265">
              <a:buAutoNum type="arabicPeriod"/>
            </a:pPr>
            <a:r>
              <a:rPr lang="en-US" sz="2315" dirty="0">
                <a:solidFill>
                  <a:srgbClr val="002E5F"/>
                </a:solidFill>
                <a:ea typeface="+mn-lt"/>
                <a:cs typeface="+mn-lt"/>
              </a:rPr>
              <a:t>Scan the images with OCR software </a:t>
            </a:r>
            <a:endParaRPr lang="en-US" sz="1488" dirty="0">
              <a:solidFill>
                <a:srgbClr val="000000"/>
              </a:solidFill>
              <a:ea typeface="+mn-lt"/>
              <a:cs typeface="+mn-lt"/>
            </a:endParaRPr>
          </a:p>
          <a:p>
            <a:pPr marL="425265" indent="-425265">
              <a:buAutoNum type="arabicPeriod"/>
            </a:pPr>
            <a:r>
              <a:rPr lang="en-US" sz="2315" dirty="0">
                <a:solidFill>
                  <a:srgbClr val="002E5F"/>
                </a:solidFill>
                <a:ea typeface="+mn-lt"/>
                <a:cs typeface="+mn-lt"/>
              </a:rPr>
              <a:t>Inspect and 'clean' the processed files</a:t>
            </a:r>
          </a:p>
          <a:p>
            <a:pPr marL="425265" indent="-425265">
              <a:buAutoNum type="arabicPeriod"/>
            </a:pPr>
            <a:r>
              <a:rPr lang="en-US" sz="2315" dirty="0">
                <a:solidFill>
                  <a:srgbClr val="002E5F"/>
                </a:solidFill>
                <a:ea typeface="Calibri" panose="020F0502020204030204"/>
                <a:cs typeface="Calibri" panose="020F0502020204030204"/>
              </a:rPr>
              <a:t>Save the results for further use</a:t>
            </a:r>
            <a:endParaRPr lang="en-US" sz="1488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81A19EE3-E4D7-DEDE-DEB7-473CA15812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473" y="-88199"/>
            <a:ext cx="1275434" cy="12754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23048-BE90-245F-5E94-FFA68C8B8D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498" y="4469027"/>
            <a:ext cx="902333" cy="902333"/>
          </a:xfrm>
          <a:prstGeom prst="rect">
            <a:avLst/>
          </a:prstGeom>
        </p:spPr>
      </p:pic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39FF360-F615-0F7F-1E14-3B2086AF75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" y="-3515"/>
            <a:ext cx="2807061" cy="5561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484A52-A84B-1894-FDC1-A68BC2E00A4A}"/>
              </a:ext>
            </a:extLst>
          </p:cNvPr>
          <p:cNvSpPr txBox="1"/>
          <p:nvPr/>
        </p:nvSpPr>
        <p:spPr>
          <a:xfrm>
            <a:off x="-2056" y="2250243"/>
            <a:ext cx="4397957" cy="585264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/>
            <a:r>
              <a:rPr lang="en-GB" sz="3307" b="1" dirty="0">
                <a:latin typeface="Verdana Pro Cond"/>
                <a:ea typeface="+mn-lt"/>
                <a:cs typeface="+mn-lt"/>
              </a:rPr>
              <a:t>OCR workflow</a:t>
            </a:r>
            <a:endParaRPr lang="en-US" sz="1488" dirty="0"/>
          </a:p>
        </p:txBody>
      </p:sp>
    </p:spTree>
    <p:extLst>
      <p:ext uri="{BB962C8B-B14F-4D97-AF65-F5344CB8AC3E}">
        <p14:creationId xmlns:p14="http://schemas.microsoft.com/office/powerpoint/2010/main" val="1901951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047BAD-7B3C-8FF8-B6AB-5AEE0AB04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05192A-0C7A-1D21-6E4C-0E2A457A64C5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A35A42-91F8-3663-054D-1D006ABA9E4A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B6E6E2-A32C-0756-D8E2-D27E69091E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498" y="4469027"/>
            <a:ext cx="902333" cy="902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0E2756-3F79-7427-93C9-0BB9604717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2" y="5060134"/>
            <a:ext cx="2582479" cy="517983"/>
          </a:xfrm>
          <a:prstGeom prst="rect">
            <a:avLst/>
          </a:prstGeom>
        </p:spPr>
      </p:pic>
      <p:pic>
        <p:nvPicPr>
          <p:cNvPr id="2" name="Portable_scanner_and_OCR_(video)">
            <a:hlinkClick r:id="" action="ppaction://media"/>
            <a:extLst>
              <a:ext uri="{FF2B5EF4-FFF2-40B4-BE49-F238E27FC236}">
                <a16:creationId xmlns:a16="http://schemas.microsoft.com/office/drawing/2014/main" id="{743FEC02-10AC-9C6D-6297-9A3F3CDD70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7165" y="97276"/>
            <a:ext cx="9730365" cy="54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2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9"/>
            <a:ext cx="5060156" cy="5670352"/>
          </a:xfrm>
          <a:prstGeom prst="rect">
            <a:avLst/>
          </a:prstGeom>
          <a:solidFill>
            <a:srgbClr val="EB0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baseline="-250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191" y="23702"/>
            <a:ext cx="1275434" cy="12754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0601" y="645612"/>
            <a:ext cx="4397957" cy="109418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3307" b="1" dirty="0">
                <a:solidFill>
                  <a:schemeClr val="bg1"/>
                </a:solidFill>
                <a:latin typeface="Verdana Pro Cond"/>
                <a:ea typeface="Calibri"/>
                <a:cs typeface="Calibri"/>
              </a:rPr>
              <a:t>Activity: </a:t>
            </a:r>
            <a:endParaRPr lang="en-US" sz="1488">
              <a:solidFill>
                <a:schemeClr val="bg1"/>
              </a:solidFill>
            </a:endParaRPr>
          </a:p>
          <a:p>
            <a:r>
              <a:rPr lang="en-GB" sz="3307" b="1" dirty="0">
                <a:solidFill>
                  <a:schemeClr val="bg1"/>
                </a:solidFill>
                <a:latin typeface="Verdana Pro Cond"/>
                <a:ea typeface="Calibri"/>
                <a:cs typeface="Calibri"/>
              </a:rPr>
              <a:t>OCR Workflow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12635" y="939427"/>
            <a:ext cx="4280767" cy="3514463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marL="283510" indent="-283510">
              <a:spcAft>
                <a:spcPts val="992"/>
              </a:spcAft>
              <a:buFontTx/>
              <a:buAutoNum type="arabicPeriod"/>
            </a:pPr>
            <a:r>
              <a:rPr lang="en-GB" sz="1984" dirty="0">
                <a:solidFill>
                  <a:srgbClr val="002E5F"/>
                </a:solidFill>
                <a:ea typeface="+mn-lt"/>
                <a:cs typeface="+mn-lt"/>
              </a:rPr>
              <a:t>Identify a dataset (images of text) that you might use in your research</a:t>
            </a:r>
            <a:endParaRPr lang="en-GB" sz="1984" dirty="0">
              <a:solidFill>
                <a:srgbClr val="000000"/>
              </a:solidFill>
              <a:ea typeface="+mn-lt"/>
              <a:cs typeface="+mn-lt"/>
            </a:endParaRPr>
          </a:p>
          <a:p>
            <a:pPr marL="283510" indent="-283510">
              <a:spcAft>
                <a:spcPts val="992"/>
              </a:spcAft>
              <a:buFontTx/>
              <a:buAutoNum type="arabicPeriod"/>
            </a:pPr>
            <a:r>
              <a:rPr lang="en-GB" sz="1984" dirty="0">
                <a:solidFill>
                  <a:srgbClr val="002E5F"/>
                </a:solidFill>
                <a:ea typeface="+mn-lt"/>
                <a:cs typeface="+mn-lt"/>
              </a:rPr>
              <a:t>Write the steps to obtained encoded text from your dataset. (e.g. software, OCR module)</a:t>
            </a:r>
            <a:endParaRPr lang="en-GB" sz="1984" dirty="0">
              <a:ea typeface="Calibri"/>
              <a:cs typeface="Calibri"/>
            </a:endParaRPr>
          </a:p>
          <a:p>
            <a:pPr marL="283510" indent="-283510">
              <a:spcAft>
                <a:spcPts val="992"/>
              </a:spcAft>
              <a:buFontTx/>
              <a:buAutoNum type="arabicPeriod"/>
            </a:pPr>
            <a:r>
              <a:rPr lang="en-GB" sz="1984" dirty="0">
                <a:solidFill>
                  <a:srgbClr val="002E5F"/>
                </a:solidFill>
                <a:ea typeface="+mn-lt"/>
                <a:cs typeface="+mn-lt"/>
              </a:rPr>
              <a:t>Share your dataset, workflow, and plan with your small group.</a:t>
            </a:r>
          </a:p>
          <a:p>
            <a:pPr marL="283510" indent="-283510">
              <a:spcAft>
                <a:spcPts val="992"/>
              </a:spcAft>
              <a:buFontTx/>
              <a:buAutoNum type="arabicPeriod"/>
            </a:pPr>
            <a:r>
              <a:rPr lang="en-GB" sz="1984" dirty="0">
                <a:solidFill>
                  <a:srgbClr val="002E5F"/>
                </a:solidFill>
                <a:ea typeface="+mn-lt"/>
                <a:cs typeface="+mn-lt"/>
              </a:rPr>
              <a:t>Identify potential issue in each step. And discuss how you might address them.</a:t>
            </a:r>
            <a:endParaRPr lang="en-GB" sz="1984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5" name="Picture 4" descr="A qr code with a paper crane&#10;&#10;AI-generated content may be incorrect.">
            <a:extLst>
              <a:ext uri="{FF2B5EF4-FFF2-40B4-BE49-F238E27FC236}">
                <a16:creationId xmlns:a16="http://schemas.microsoft.com/office/drawing/2014/main" id="{7FCC249A-0582-92F5-8FFD-ACC563D4AD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20" y="1887380"/>
            <a:ext cx="2801441" cy="280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810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19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35C23A-AF70-5056-D2FC-B4B485B49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88114B-321C-140C-EA38-C31157A4924C}"/>
              </a:ext>
            </a:extLst>
          </p:cNvPr>
          <p:cNvSpPr/>
          <p:nvPr/>
        </p:nvSpPr>
        <p:spPr>
          <a:xfrm>
            <a:off x="5020468" y="99"/>
            <a:ext cx="5060156" cy="5670352"/>
          </a:xfrm>
          <a:prstGeom prst="rect">
            <a:avLst/>
          </a:prstGeom>
          <a:solidFill>
            <a:srgbClr val="041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baseline="-25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4E34A1-3DDD-DE80-AC82-40E9B3F76D5A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3EFEBD-F1FB-0854-5A60-268184967CF4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3AF7D5-691E-9C6B-84C2-77634F334993}"/>
              </a:ext>
            </a:extLst>
          </p:cNvPr>
          <p:cNvSpPr txBox="1"/>
          <p:nvPr/>
        </p:nvSpPr>
        <p:spPr>
          <a:xfrm>
            <a:off x="194276" y="1177689"/>
            <a:ext cx="184731" cy="321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E319E8-4A93-13D8-0856-CE7773012EA6}"/>
              </a:ext>
            </a:extLst>
          </p:cNvPr>
          <p:cNvSpPr txBox="1"/>
          <p:nvPr/>
        </p:nvSpPr>
        <p:spPr>
          <a:xfrm>
            <a:off x="552169" y="1559405"/>
            <a:ext cx="184731" cy="321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F9CD95-4630-11A7-F9AA-23203CC3CF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498" y="4469027"/>
            <a:ext cx="902333" cy="9023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EB54FF0-E6D1-0CDD-68B8-64FAB9814BD6}"/>
              </a:ext>
            </a:extLst>
          </p:cNvPr>
          <p:cNvSpPr/>
          <p:nvPr/>
        </p:nvSpPr>
        <p:spPr>
          <a:xfrm>
            <a:off x="5212100" y="643941"/>
            <a:ext cx="4673771" cy="4023577"/>
          </a:xfrm>
          <a:prstGeom prst="rect">
            <a:avLst/>
          </a:prstGeom>
        </p:spPr>
        <p:txBody>
          <a:bodyPr wrap="square" lIns="75605" tIns="37802" rIns="75605" bIns="37802" anchor="t">
            <a:spAutoFit/>
          </a:bodyPr>
          <a:lstStyle/>
          <a:p>
            <a:r>
              <a:rPr lang="en-US" sz="2315" dirty="0">
                <a:solidFill>
                  <a:schemeClr val="bg1"/>
                </a:solidFill>
              </a:rPr>
              <a:t>Accuracy depends on </a:t>
            </a:r>
            <a:r>
              <a:rPr lang="en-US" sz="2315" b="1" dirty="0">
                <a:solidFill>
                  <a:srgbClr val="E6FB04"/>
                </a:solidFill>
              </a:rPr>
              <a:t>dataset quality</a:t>
            </a:r>
            <a:r>
              <a:rPr lang="en-US" sz="2315" dirty="0">
                <a:solidFill>
                  <a:schemeClr val="bg1"/>
                </a:solidFill>
              </a:rPr>
              <a:t>, </a:t>
            </a:r>
            <a:r>
              <a:rPr lang="en-US" sz="2315" b="1" dirty="0">
                <a:solidFill>
                  <a:srgbClr val="E6FB04"/>
                </a:solidFill>
              </a:rPr>
              <a:t>visual complexity </a:t>
            </a:r>
            <a:r>
              <a:rPr lang="en-US" sz="2315" dirty="0">
                <a:solidFill>
                  <a:schemeClr val="bg1"/>
                </a:solidFill>
              </a:rPr>
              <a:t>and </a:t>
            </a:r>
            <a:r>
              <a:rPr lang="en-US" sz="2315" b="1" dirty="0">
                <a:solidFill>
                  <a:srgbClr val="E6FB04"/>
                </a:solidFill>
              </a:rPr>
              <a:t>software capability</a:t>
            </a:r>
            <a:r>
              <a:rPr lang="en-US" sz="2315" b="1" dirty="0">
                <a:solidFill>
                  <a:schemeClr val="bg1"/>
                </a:solidFill>
              </a:rPr>
              <a:t>. Some</a:t>
            </a:r>
            <a:r>
              <a:rPr lang="en-US" sz="2315" b="1" dirty="0">
                <a:solidFill>
                  <a:schemeClr val="bg1"/>
                </a:solidFill>
                <a:ea typeface="Calibri"/>
                <a:cs typeface="Calibri"/>
              </a:rPr>
              <a:t> common sources of error include:</a:t>
            </a:r>
          </a:p>
          <a:p>
            <a:endParaRPr lang="en-US" sz="2315" b="1" dirty="0">
              <a:solidFill>
                <a:schemeClr val="bg1"/>
              </a:solidFill>
            </a:endParaRPr>
          </a:p>
          <a:p>
            <a:pPr marL="283510" indent="-283510">
              <a:spcAft>
                <a:spcPts val="992"/>
              </a:spcAft>
              <a:buFont typeface="Arial"/>
              <a:buChar char="•"/>
            </a:pPr>
            <a:r>
              <a:rPr lang="en-US" sz="2315" dirty="0">
                <a:solidFill>
                  <a:schemeClr val="bg1"/>
                </a:solidFill>
              </a:rPr>
              <a:t>Human errors and typos</a:t>
            </a:r>
            <a:endParaRPr lang="en-US" sz="2315" dirty="0">
              <a:solidFill>
                <a:schemeClr val="bg1"/>
              </a:solidFill>
              <a:ea typeface="Calibri"/>
              <a:cs typeface="Calibri"/>
            </a:endParaRPr>
          </a:p>
          <a:p>
            <a:pPr marL="283510" indent="-283510">
              <a:spcAft>
                <a:spcPts val="992"/>
              </a:spcAft>
              <a:buFont typeface="Arial"/>
              <a:buChar char="•"/>
            </a:pPr>
            <a:r>
              <a:rPr lang="en-US" sz="2315" dirty="0">
                <a:solidFill>
                  <a:schemeClr val="bg1"/>
                </a:solidFill>
              </a:rPr>
              <a:t>Age and damage (stained or blurry)</a:t>
            </a:r>
            <a:endParaRPr lang="en-US" sz="2315" dirty="0">
              <a:solidFill>
                <a:schemeClr val="bg1"/>
              </a:solidFill>
              <a:ea typeface="Calibri"/>
              <a:cs typeface="Calibri"/>
            </a:endParaRPr>
          </a:p>
          <a:p>
            <a:pPr marL="283510" indent="-283510">
              <a:spcAft>
                <a:spcPts val="992"/>
              </a:spcAft>
              <a:buFont typeface="Arial"/>
              <a:buChar char="•"/>
            </a:pPr>
            <a:r>
              <a:rPr lang="en-US" sz="2315" dirty="0">
                <a:solidFill>
                  <a:schemeClr val="bg1"/>
                </a:solidFill>
              </a:rPr>
              <a:t>Mixed text and images, or multiple languages</a:t>
            </a:r>
            <a:endParaRPr lang="en-US" sz="2315" dirty="0">
              <a:solidFill>
                <a:schemeClr val="bg1"/>
              </a:solidFill>
              <a:ea typeface="Calibri"/>
              <a:cs typeface="Calibri"/>
            </a:endParaRPr>
          </a:p>
          <a:p>
            <a:pPr marL="283510" indent="-283510">
              <a:spcAft>
                <a:spcPts val="992"/>
              </a:spcAft>
              <a:buFont typeface="Arial"/>
              <a:buChar char="•"/>
            </a:pPr>
            <a:r>
              <a:rPr lang="en-US" sz="2315" dirty="0">
                <a:solidFill>
                  <a:schemeClr val="bg1"/>
                </a:solidFill>
              </a:rPr>
              <a:t>Cursive handwriting</a:t>
            </a:r>
            <a:endParaRPr lang="en-US" sz="2315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DD0D32-FB95-9AF8-1CEB-188E7297A771}"/>
              </a:ext>
            </a:extLst>
          </p:cNvPr>
          <p:cNvSpPr txBox="1"/>
          <p:nvPr/>
        </p:nvSpPr>
        <p:spPr>
          <a:xfrm>
            <a:off x="738577" y="2107097"/>
            <a:ext cx="3989981" cy="585264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3307" b="1" dirty="0">
                <a:latin typeface="Verdana Pro Cond"/>
                <a:ea typeface="+mn-lt"/>
                <a:cs typeface="+mn-lt"/>
              </a:rPr>
              <a:t> Challenges of OCR</a:t>
            </a:r>
            <a:endParaRPr lang="en-US" sz="1488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50442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19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EC6EDD-710A-62DC-C607-6124E267E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7C4F41-E345-B861-B6FA-6FAEF777DA0A}"/>
              </a:ext>
            </a:extLst>
          </p:cNvPr>
          <p:cNvSpPr/>
          <p:nvPr/>
        </p:nvSpPr>
        <p:spPr>
          <a:xfrm>
            <a:off x="5020468" y="99"/>
            <a:ext cx="5060156" cy="5670352"/>
          </a:xfrm>
          <a:prstGeom prst="rect">
            <a:avLst/>
          </a:prstGeom>
          <a:solidFill>
            <a:srgbClr val="041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baseline="-25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39E8EB-3974-EBEB-5D82-A43C7EEC6CE7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FB3CE8-4960-FF5D-161D-C4E3162DAE28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4F7524-A78E-54F5-A227-A7798BF344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498" y="4469027"/>
            <a:ext cx="902333" cy="9023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077386C-06B0-3F63-BE62-D75892D452A3}"/>
              </a:ext>
            </a:extLst>
          </p:cNvPr>
          <p:cNvSpPr/>
          <p:nvPr/>
        </p:nvSpPr>
        <p:spPr>
          <a:xfrm>
            <a:off x="5191442" y="943468"/>
            <a:ext cx="4673771" cy="3439314"/>
          </a:xfrm>
          <a:prstGeom prst="rect">
            <a:avLst/>
          </a:prstGeom>
        </p:spPr>
        <p:txBody>
          <a:bodyPr wrap="square" lIns="75605" tIns="37802" rIns="75605" bIns="37802" anchor="t">
            <a:spAutoFit/>
          </a:bodyPr>
          <a:lstStyle/>
          <a:p>
            <a:pPr>
              <a:spcAft>
                <a:spcPts val="992"/>
              </a:spcAft>
            </a:pPr>
            <a:r>
              <a:rPr lang="en-US" sz="2315" dirty="0">
                <a:solidFill>
                  <a:srgbClr val="E6FB04"/>
                </a:solidFill>
              </a:rPr>
              <a:t>Possible solutions</a:t>
            </a:r>
            <a:r>
              <a:rPr lang="en-US" sz="2315" dirty="0">
                <a:solidFill>
                  <a:schemeClr val="bg1"/>
                </a:solidFill>
              </a:rPr>
              <a:t>:</a:t>
            </a:r>
          </a:p>
          <a:p>
            <a:pPr marL="283510" indent="-283510">
              <a:spcAft>
                <a:spcPts val="992"/>
              </a:spcAft>
              <a:buFont typeface="Arial,Sans-Serif"/>
              <a:buChar char="•"/>
            </a:pPr>
            <a:r>
              <a:rPr lang="en-US" sz="2315" dirty="0">
                <a:solidFill>
                  <a:schemeClr val="bg1"/>
                </a:solidFill>
                <a:ea typeface="+mn-lt"/>
                <a:cs typeface="+mn-lt"/>
              </a:rPr>
              <a:t>Select good quality dataset to begin with.</a:t>
            </a:r>
          </a:p>
          <a:p>
            <a:pPr marL="283510" indent="-283510">
              <a:spcAft>
                <a:spcPts val="992"/>
              </a:spcAft>
              <a:buFont typeface="Arial,Sans-Serif"/>
              <a:buChar char="•"/>
            </a:pPr>
            <a:r>
              <a:rPr lang="en-US" sz="2315" dirty="0">
                <a:solidFill>
                  <a:schemeClr val="bg1"/>
                </a:solidFill>
                <a:ea typeface="+mn-lt"/>
                <a:cs typeface="+mn-lt"/>
              </a:rPr>
              <a:t>Pre-process your dataset to improve its quality </a:t>
            </a:r>
            <a:endParaRPr lang="en-US" sz="1488" dirty="0">
              <a:solidFill>
                <a:schemeClr val="bg1"/>
              </a:solidFill>
            </a:endParaRPr>
          </a:p>
          <a:p>
            <a:pPr marL="283510" indent="-283510">
              <a:spcAft>
                <a:spcPts val="992"/>
              </a:spcAft>
              <a:buFont typeface="Arial,Sans-Serif"/>
              <a:buChar char="•"/>
            </a:pPr>
            <a:r>
              <a:rPr lang="en-US" sz="2315" dirty="0">
                <a:solidFill>
                  <a:schemeClr val="bg1"/>
                </a:solidFill>
                <a:ea typeface="+mn-lt"/>
                <a:cs typeface="+mn-lt"/>
              </a:rPr>
              <a:t>Correct errors in OCR-produced files, if they are predictable. </a:t>
            </a:r>
            <a:endParaRPr lang="en-US" sz="1488" dirty="0">
              <a:solidFill>
                <a:schemeClr val="bg1"/>
              </a:solidFill>
            </a:endParaRPr>
          </a:p>
          <a:p>
            <a:pPr marL="283510" indent="-283510">
              <a:spcAft>
                <a:spcPts val="992"/>
              </a:spcAft>
              <a:buFont typeface="Arial,Sans-Serif"/>
              <a:buChar char="•"/>
            </a:pPr>
            <a:r>
              <a:rPr lang="en-US" sz="2315" dirty="0">
                <a:solidFill>
                  <a:schemeClr val="bg1"/>
                </a:solidFill>
                <a:ea typeface="+mn-lt"/>
                <a:cs typeface="+mn-lt"/>
              </a:rPr>
              <a:t>Improve OCR engine capability </a:t>
            </a:r>
            <a:endParaRPr lang="en-US" sz="1488" dirty="0">
              <a:solidFill>
                <a:schemeClr val="bg1"/>
              </a:solidFill>
            </a:endParaRPr>
          </a:p>
        </p:txBody>
      </p:sp>
      <p:pic>
        <p:nvPicPr>
          <p:cNvPr id="16" name="Picture 15" descr="A logo with text on it&#10;&#10;AI-generated content may be incorrect.">
            <a:extLst>
              <a:ext uri="{FF2B5EF4-FFF2-40B4-BE49-F238E27FC236}">
                <a16:creationId xmlns:a16="http://schemas.microsoft.com/office/drawing/2014/main" id="{FDF167C9-1838-3EC7-782D-A58378DA59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191" y="23702"/>
            <a:ext cx="1275434" cy="12754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248CF1-7453-8F30-55C3-D3B70BC4DB0E}"/>
              </a:ext>
            </a:extLst>
          </p:cNvPr>
          <p:cNvSpPr txBox="1"/>
          <p:nvPr/>
        </p:nvSpPr>
        <p:spPr>
          <a:xfrm>
            <a:off x="738577" y="2107097"/>
            <a:ext cx="3989981" cy="585264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3307" b="1" dirty="0">
                <a:latin typeface="Verdana Pro Cond"/>
                <a:ea typeface="+mn-lt"/>
                <a:cs typeface="+mn-lt"/>
              </a:rPr>
              <a:t> Challenges of OCR</a:t>
            </a:r>
            <a:endParaRPr lang="en-US" sz="1488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17910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8C11D-AE27-8FAA-BDC2-A4C24DE8E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DFDC69-5D22-449F-4653-9310BB74B3C6}"/>
              </a:ext>
            </a:extLst>
          </p:cNvPr>
          <p:cNvSpPr/>
          <p:nvPr/>
        </p:nvSpPr>
        <p:spPr>
          <a:xfrm>
            <a:off x="-2584" y="182594"/>
            <a:ext cx="5147901" cy="567035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baseline="-25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3E002-B39E-EE72-7E45-3F621CF28C00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4DC503-DE88-2803-27E7-BC0E841B662A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E5AB7-95B1-0784-C678-F5E0AF899DF1}"/>
              </a:ext>
            </a:extLst>
          </p:cNvPr>
          <p:cNvSpPr txBox="1"/>
          <p:nvPr/>
        </p:nvSpPr>
        <p:spPr>
          <a:xfrm>
            <a:off x="194276" y="1177689"/>
            <a:ext cx="184731" cy="321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B4F72C-8A29-E5EC-4249-DEA16B1B4805}"/>
              </a:ext>
            </a:extLst>
          </p:cNvPr>
          <p:cNvSpPr txBox="1"/>
          <p:nvPr/>
        </p:nvSpPr>
        <p:spPr>
          <a:xfrm>
            <a:off x="552169" y="1559405"/>
            <a:ext cx="184731" cy="321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E36CF1-5CF6-102B-10B4-87A34B6C144B}"/>
              </a:ext>
            </a:extLst>
          </p:cNvPr>
          <p:cNvSpPr/>
          <p:nvPr/>
        </p:nvSpPr>
        <p:spPr>
          <a:xfrm>
            <a:off x="376030" y="2406176"/>
            <a:ext cx="4696635" cy="1350602"/>
          </a:xfrm>
          <a:prstGeom prst="rect">
            <a:avLst/>
          </a:prstGeom>
        </p:spPr>
        <p:txBody>
          <a:bodyPr wrap="square" lIns="75605" tIns="37802" rIns="75605" bIns="37802" anchor="t">
            <a:spAutoFit/>
          </a:bodyPr>
          <a:lstStyle/>
          <a:p>
            <a:pPr algn="ctr">
              <a:spcAft>
                <a:spcPts val="992"/>
              </a:spcAft>
            </a:pPr>
            <a:r>
              <a:rPr lang="en-US" sz="2315" dirty="0">
                <a:solidFill>
                  <a:srgbClr val="002E5F"/>
                </a:solidFill>
                <a:ea typeface="+mn-lt"/>
                <a:cs typeface="+mn-lt"/>
              </a:rPr>
              <a:t>Image resolution</a:t>
            </a:r>
          </a:p>
          <a:p>
            <a:pPr>
              <a:spcAft>
                <a:spcPts val="992"/>
              </a:spcAft>
            </a:pPr>
            <a:r>
              <a:rPr lang="en-GB" sz="1488" dirty="0"/>
              <a:t>300 DPI is often used as a benchmark for good quality printing reproducibility for photographs, but this may vary</a:t>
            </a:r>
          </a:p>
          <a:p>
            <a:pPr>
              <a:spcAft>
                <a:spcPts val="992"/>
              </a:spcAft>
            </a:pPr>
            <a:r>
              <a:rPr lang="en-US" sz="1323" dirty="0">
                <a:solidFill>
                  <a:srgbClr val="002E5F"/>
                </a:solidFill>
                <a:ea typeface="+mn-lt"/>
                <a:cs typeface="+mn-lt"/>
                <a:hlinkClick r:id="rId3"/>
              </a:rPr>
              <a:t>Ex. National archive</a:t>
            </a:r>
            <a:endParaRPr lang="en-US" sz="1323" dirty="0">
              <a:solidFill>
                <a:srgbClr val="002E5F"/>
              </a:solidFill>
              <a:ea typeface="+mn-lt"/>
              <a:cs typeface="+mn-lt"/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C941453-E324-C84F-6E40-0D5FEB2437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473" y="-88199"/>
            <a:ext cx="1275434" cy="12754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A34CC3-50E0-BF0F-7BCE-CFE1AF314C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498" y="4469027"/>
            <a:ext cx="902333" cy="902333"/>
          </a:xfrm>
          <a:prstGeom prst="rect">
            <a:avLst/>
          </a:prstGeom>
        </p:spPr>
      </p:pic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0DC356-A2BA-DDA5-3F94-26ED507D5A0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" y="-3515"/>
            <a:ext cx="2807061" cy="5561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7B06C7-602C-80C8-DA4B-D90D9A90C830}"/>
              </a:ext>
            </a:extLst>
          </p:cNvPr>
          <p:cNvSpPr txBox="1"/>
          <p:nvPr/>
        </p:nvSpPr>
        <p:spPr>
          <a:xfrm>
            <a:off x="372388" y="1559405"/>
            <a:ext cx="4397957" cy="585264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/>
            <a:r>
              <a:rPr lang="en-GB" sz="3307" b="1" dirty="0">
                <a:latin typeface="Verdana Pro Cond"/>
                <a:ea typeface="+mn-lt"/>
                <a:cs typeface="+mn-lt"/>
              </a:rPr>
              <a:t>Data Selection</a:t>
            </a:r>
            <a:endParaRPr lang="en-US" sz="1488" dirty="0"/>
          </a:p>
        </p:txBody>
      </p:sp>
      <p:pic>
        <p:nvPicPr>
          <p:cNvPr id="1026" name="Picture 2" descr="Best Resolution DPI When Scanning Photos Into Digital">
            <a:extLst>
              <a:ext uri="{FF2B5EF4-FFF2-40B4-BE49-F238E27FC236}">
                <a16:creationId xmlns:a16="http://schemas.microsoft.com/office/drawing/2014/main" id="{80A68AA7-B55D-7BCD-AB0F-1850E8BADF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35"/>
          <a:stretch>
            <a:fillRect/>
          </a:stretch>
        </p:blipFill>
        <p:spPr bwMode="auto">
          <a:xfrm>
            <a:off x="5875219" y="1073891"/>
            <a:ext cx="3475506" cy="331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3757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8E88CF-3231-97F9-21B4-26F458936411}"/>
              </a:ext>
            </a:extLst>
          </p:cNvPr>
          <p:cNvSpPr/>
          <p:nvPr/>
        </p:nvSpPr>
        <p:spPr>
          <a:xfrm>
            <a:off x="-2583" y="99"/>
            <a:ext cx="5147901" cy="567035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baseline="-25000"/>
          </a:p>
        </p:txBody>
      </p:sp>
      <p:sp>
        <p:nvSpPr>
          <p:cNvPr id="7" name="Rectangle 6"/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4276" y="1177689"/>
            <a:ext cx="184731" cy="321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2169" y="1559405"/>
            <a:ext cx="184731" cy="321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50173" y="2618209"/>
            <a:ext cx="2625528" cy="432594"/>
          </a:xfrm>
          <a:prstGeom prst="rect">
            <a:avLst/>
          </a:prstGeom>
        </p:spPr>
        <p:txBody>
          <a:bodyPr wrap="square" lIns="75605" tIns="37802" rIns="75605" bIns="37802" anchor="t">
            <a:spAutoFit/>
          </a:bodyPr>
          <a:lstStyle/>
          <a:p>
            <a:pPr>
              <a:spcAft>
                <a:spcPts val="992"/>
              </a:spcAft>
            </a:pPr>
            <a:r>
              <a:rPr lang="en-US" sz="2315" dirty="0">
                <a:solidFill>
                  <a:srgbClr val="002E5F"/>
                </a:solidFill>
                <a:ea typeface="+mn-lt"/>
                <a:cs typeface="+mn-lt"/>
              </a:rPr>
              <a:t>Manual inspection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2B8340DD-8623-CE31-DD1F-F9F186E78C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473" y="-88199"/>
            <a:ext cx="1275434" cy="12754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498" y="4469027"/>
            <a:ext cx="902333" cy="902333"/>
          </a:xfrm>
          <a:prstGeom prst="rect">
            <a:avLst/>
          </a:prstGeom>
        </p:spPr>
      </p:pic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324C5BE-46F6-B278-023C-D3CA35C6C1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" y="-3515"/>
            <a:ext cx="2807061" cy="5561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FF798C-EB2A-18E0-FA11-A52E29A425CC}"/>
              </a:ext>
            </a:extLst>
          </p:cNvPr>
          <p:cNvSpPr txBox="1"/>
          <p:nvPr/>
        </p:nvSpPr>
        <p:spPr>
          <a:xfrm>
            <a:off x="371915" y="1972827"/>
            <a:ext cx="4397957" cy="585264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/>
            <a:r>
              <a:rPr lang="en-GB" sz="3307" b="1" dirty="0">
                <a:latin typeface="Verdana Pro Cond"/>
                <a:ea typeface="+mn-lt"/>
                <a:cs typeface="+mn-lt"/>
              </a:rPr>
              <a:t>Data Selection</a:t>
            </a:r>
            <a:endParaRPr lang="en-US" sz="1488" dirty="0"/>
          </a:p>
        </p:txBody>
      </p:sp>
      <p:pic>
        <p:nvPicPr>
          <p:cNvPr id="6" name="Picture 5" descr="A document with text on it&#10;&#10;AI-generated content may be incorrect.">
            <a:extLst>
              <a:ext uri="{FF2B5EF4-FFF2-40B4-BE49-F238E27FC236}">
                <a16:creationId xmlns:a16="http://schemas.microsoft.com/office/drawing/2014/main" id="{64DD76C4-D804-974A-2932-C70F61BA54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5" b="10660"/>
          <a:stretch>
            <a:fillRect/>
          </a:stretch>
        </p:blipFill>
        <p:spPr>
          <a:xfrm>
            <a:off x="5528457" y="317162"/>
            <a:ext cx="4077978" cy="448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031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5D6D7-A82A-A486-7B4C-AFFA4D859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BDBFC9-270D-CA8E-64AF-A37336422E81}"/>
              </a:ext>
            </a:extLst>
          </p:cNvPr>
          <p:cNvSpPr/>
          <p:nvPr/>
        </p:nvSpPr>
        <p:spPr>
          <a:xfrm>
            <a:off x="0" y="99"/>
            <a:ext cx="5060156" cy="5670352"/>
          </a:xfrm>
          <a:prstGeom prst="rect">
            <a:avLst/>
          </a:prstGeom>
          <a:solidFill>
            <a:srgbClr val="EB0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baseline="-25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61BBE6-28F6-03FD-2427-ABC9764A6A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191" y="23702"/>
            <a:ext cx="1275434" cy="12754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9096B2D-1F6F-843C-FF4A-626F3B594455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3F4425-1C74-0580-6F46-D5EC289F3F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358DB44-1A2C-938B-D672-29552F6E94D0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96338AE4-0E36-4438-43EA-26DF481C4BEA}"/>
              </a:ext>
            </a:extLst>
          </p:cNvPr>
          <p:cNvSpPr txBox="1"/>
          <p:nvPr/>
        </p:nvSpPr>
        <p:spPr>
          <a:xfrm>
            <a:off x="321659" y="1694189"/>
            <a:ext cx="4623567" cy="2777082"/>
          </a:xfrm>
          <a:prstGeom prst="rect">
            <a:avLst/>
          </a:prstGeom>
          <a:noFill/>
        </p:spPr>
        <p:txBody>
          <a:bodyPr rot="0" spcFirstLastPara="0" vert="horz" wrap="square" lIns="75605" tIns="37802" rIns="75605" bIns="37802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510" indent="-283510">
              <a:lnSpc>
                <a:spcPct val="150000"/>
              </a:lnSpc>
              <a:buFont typeface="Arial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Identify issues you might encounter when processing the following images.  </a:t>
            </a:r>
          </a:p>
          <a:p>
            <a:pPr marL="283510" indent="-283510">
              <a:lnSpc>
                <a:spcPct val="150000"/>
              </a:lnSpc>
              <a:buFont typeface="Arial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Are there any steps you could take to preprocessing the document that might improve the output accuracy?</a:t>
            </a:r>
          </a:p>
          <a:p>
            <a:pPr marL="283510" indent="-283510">
              <a:lnSpc>
                <a:spcPct val="150000"/>
              </a:lnSpc>
              <a:buFont typeface="Arial"/>
              <a:buChar char="•"/>
            </a:pPr>
            <a:endParaRPr lang="en-GB" sz="1984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1821B1-ACF7-0BC4-26B2-A362D94885D5}"/>
              </a:ext>
            </a:extLst>
          </p:cNvPr>
          <p:cNvSpPr txBox="1"/>
          <p:nvPr/>
        </p:nvSpPr>
        <p:spPr>
          <a:xfrm>
            <a:off x="330601" y="418385"/>
            <a:ext cx="4397957" cy="109418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3307" b="1" dirty="0">
                <a:solidFill>
                  <a:schemeClr val="bg1"/>
                </a:solidFill>
                <a:latin typeface="Verdana Pro Cond"/>
                <a:ea typeface="Calibri"/>
                <a:cs typeface="Calibri"/>
              </a:rPr>
              <a:t>Activity: </a:t>
            </a:r>
            <a:endParaRPr lang="en-US" sz="1488" dirty="0">
              <a:solidFill>
                <a:schemeClr val="bg1"/>
              </a:solidFill>
            </a:endParaRPr>
          </a:p>
          <a:p>
            <a:r>
              <a:rPr lang="en-GB" sz="3307" b="1" dirty="0">
                <a:solidFill>
                  <a:schemeClr val="bg1"/>
                </a:solidFill>
                <a:latin typeface="Verdana Pro Cond"/>
                <a:ea typeface="Calibri"/>
                <a:cs typeface="Calibri"/>
              </a:rPr>
              <a:t>Inspect the Images</a:t>
            </a:r>
            <a:endParaRPr lang="en-GB" sz="1488" dirty="0">
              <a:solidFill>
                <a:schemeClr val="bg1"/>
              </a:solidFill>
            </a:endParaRPr>
          </a:p>
        </p:txBody>
      </p:sp>
      <p:pic>
        <p:nvPicPr>
          <p:cNvPr id="12" name="Picture 11" descr="A qr code with a paper crane&#10;&#10;AI-generated content may be incorrect.">
            <a:extLst>
              <a:ext uri="{FF2B5EF4-FFF2-40B4-BE49-F238E27FC236}">
                <a16:creationId xmlns:a16="http://schemas.microsoft.com/office/drawing/2014/main" id="{09F1D318-00DC-1CB1-F121-AC8D14BADA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204" y="1033599"/>
            <a:ext cx="3603353" cy="360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0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letter&#10;&#10;Description automatically generated">
            <a:extLst>
              <a:ext uri="{FF2B5EF4-FFF2-40B4-BE49-F238E27FC236}">
                <a16:creationId xmlns:a16="http://schemas.microsoft.com/office/drawing/2014/main" id="{8E827442-9565-B64C-5DAD-E18569DC09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6" t="13086" r="6388" b="20468"/>
          <a:stretch/>
        </p:blipFill>
        <p:spPr>
          <a:xfrm>
            <a:off x="5083443" y="604435"/>
            <a:ext cx="4997181" cy="50661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AB7E84-0042-38F4-B66F-1B51403A998E}"/>
              </a:ext>
            </a:extLst>
          </p:cNvPr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7272DD-A342-7EC8-C316-7EE969DB911A}"/>
              </a:ext>
            </a:extLst>
          </p:cNvPr>
          <p:cNvSpPr txBox="1"/>
          <p:nvPr/>
        </p:nvSpPr>
        <p:spPr>
          <a:xfrm>
            <a:off x="491692" y="959262"/>
            <a:ext cx="3586797" cy="48350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2646" b="1" dirty="0">
                <a:solidFill>
                  <a:srgbClr val="002E5F"/>
                </a:solidFill>
                <a:latin typeface="Verdana Pro Cond Black"/>
                <a:ea typeface="Calibri"/>
                <a:cs typeface="Calibri"/>
              </a:rPr>
              <a:t>Course Structure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C2123-9F92-CCFC-67E4-CA5F506D1FD0}"/>
              </a:ext>
            </a:extLst>
          </p:cNvPr>
          <p:cNvSpPr txBox="1"/>
          <p:nvPr/>
        </p:nvSpPr>
        <p:spPr>
          <a:xfrm>
            <a:off x="491692" y="1699337"/>
            <a:ext cx="4385108" cy="2709051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Anticipate about ~7 hours/week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2 hour course, 2-4 pm on Monday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1 assignment per week, ~2 hours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Independent learning, ~2 hours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Office hours on request on Teams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All materials will be uploaded to the course page on 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Github</a:t>
            </a: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3963871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DDB311-3B2A-8270-6FB3-B16DAF5F8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ECB4D9-8E6F-E44F-469A-3C1A4C45D497}"/>
              </a:ext>
            </a:extLst>
          </p:cNvPr>
          <p:cNvSpPr/>
          <p:nvPr/>
        </p:nvSpPr>
        <p:spPr>
          <a:xfrm>
            <a:off x="-2583" y="99"/>
            <a:ext cx="5147901" cy="567035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baseline="-25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A9DFB1-72B3-4BBB-9383-235FAB2CA672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408417-F537-8150-3B68-E7887189F3B1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684E71-F8DF-363E-4640-11478784A5DE}"/>
              </a:ext>
            </a:extLst>
          </p:cNvPr>
          <p:cNvSpPr txBox="1"/>
          <p:nvPr/>
        </p:nvSpPr>
        <p:spPr>
          <a:xfrm>
            <a:off x="194276" y="1177689"/>
            <a:ext cx="184731" cy="321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221992-C5A8-D07F-E865-9CF3C6F0A77E}"/>
              </a:ext>
            </a:extLst>
          </p:cNvPr>
          <p:cNvSpPr txBox="1"/>
          <p:nvPr/>
        </p:nvSpPr>
        <p:spPr>
          <a:xfrm>
            <a:off x="552169" y="1559405"/>
            <a:ext cx="184731" cy="321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7B8DBF-D0AB-8BB8-F368-73004EC23DFE}"/>
              </a:ext>
            </a:extLst>
          </p:cNvPr>
          <p:cNvSpPr/>
          <p:nvPr/>
        </p:nvSpPr>
        <p:spPr>
          <a:xfrm>
            <a:off x="5330015" y="1175041"/>
            <a:ext cx="4696635" cy="2470331"/>
          </a:xfrm>
          <a:prstGeom prst="rect">
            <a:avLst/>
          </a:prstGeom>
        </p:spPr>
        <p:txBody>
          <a:bodyPr wrap="square" lIns="75605" tIns="37802" rIns="75605" bIns="37802" anchor="t">
            <a:spAutoFit/>
          </a:bodyPr>
          <a:lstStyle/>
          <a:p>
            <a:pPr marL="283510" indent="-283510">
              <a:spcAft>
                <a:spcPts val="992"/>
              </a:spcAft>
              <a:buFont typeface="Arial" panose="020B0604020202020204" pitchFamily="34" charset="0"/>
              <a:buChar char="•"/>
            </a:pPr>
            <a:r>
              <a:rPr lang="en-US" sz="2315" b="1" dirty="0">
                <a:solidFill>
                  <a:srgbClr val="002E5F"/>
                </a:solidFill>
                <a:ea typeface="+mn-lt"/>
                <a:cs typeface="+mn-lt"/>
              </a:rPr>
              <a:t>Manually</a:t>
            </a:r>
            <a:r>
              <a:rPr lang="en-US" sz="2315" dirty="0">
                <a:solidFill>
                  <a:srgbClr val="002E5F"/>
                </a:solidFill>
                <a:ea typeface="+mn-lt"/>
                <a:cs typeface="+mn-lt"/>
              </a:rPr>
              <a:t>: Adjust the </a:t>
            </a:r>
            <a:r>
              <a:rPr lang="en-US" sz="2315" dirty="0" err="1">
                <a:solidFill>
                  <a:srgbClr val="002E5F"/>
                </a:solidFill>
                <a:ea typeface="+mn-lt"/>
                <a:cs typeface="+mn-lt"/>
              </a:rPr>
              <a:t>colour</a:t>
            </a:r>
            <a:r>
              <a:rPr lang="en-US" sz="2315" dirty="0">
                <a:solidFill>
                  <a:srgbClr val="002E5F"/>
                </a:solidFill>
                <a:ea typeface="+mn-lt"/>
                <a:cs typeface="+mn-lt"/>
              </a:rPr>
              <a:t>, contrast, or formats of the files.</a:t>
            </a:r>
            <a:endParaRPr lang="en-US" sz="2315" dirty="0">
              <a:solidFill>
                <a:srgbClr val="002E5F"/>
              </a:solidFill>
              <a:ea typeface="Calibri" panose="020F0502020204030204"/>
              <a:cs typeface="Calibri" panose="020F0502020204030204"/>
            </a:endParaRPr>
          </a:p>
          <a:p>
            <a:pPr marL="283510" indent="-283510">
              <a:spcAft>
                <a:spcPts val="992"/>
              </a:spcAft>
              <a:buFont typeface="Arial" panose="020B0604020202020204" pitchFamily="34" charset="0"/>
              <a:buChar char="•"/>
            </a:pPr>
            <a:r>
              <a:rPr lang="en-US" sz="2315" b="1" dirty="0">
                <a:solidFill>
                  <a:srgbClr val="002E5F"/>
                </a:solidFill>
                <a:ea typeface="+mn-lt"/>
                <a:cs typeface="+mn-lt"/>
              </a:rPr>
              <a:t>OCR tools</a:t>
            </a:r>
            <a:r>
              <a:rPr lang="en-US" sz="2315" dirty="0">
                <a:solidFill>
                  <a:srgbClr val="002E5F"/>
                </a:solidFill>
                <a:ea typeface="+mn-lt"/>
                <a:cs typeface="+mn-lt"/>
              </a:rPr>
              <a:t>: Some OCR software have built-in correction functions such as patches.</a:t>
            </a:r>
            <a:endParaRPr lang="en-US" sz="1488" dirty="0">
              <a:ea typeface="Calibri" panose="020F0502020204030204"/>
              <a:cs typeface="Calibri" panose="020F0502020204030204"/>
            </a:endParaRPr>
          </a:p>
          <a:p>
            <a:pPr marL="283510" indent="-283510">
              <a:spcAft>
                <a:spcPts val="992"/>
              </a:spcAft>
              <a:buFont typeface="Arial" panose="020B0604020202020204" pitchFamily="34" charset="0"/>
              <a:buChar char="•"/>
            </a:pPr>
            <a:endParaRPr lang="en-US" sz="2315" b="1" dirty="0">
              <a:solidFill>
                <a:srgbClr val="002E5F"/>
              </a:solidFill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767FEB1-E665-89D4-47C0-A026EEF31B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473" y="-88199"/>
            <a:ext cx="1275434" cy="12754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77237D-6CA5-8465-A3A6-E66B480A18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498" y="4469027"/>
            <a:ext cx="902333" cy="902333"/>
          </a:xfrm>
          <a:prstGeom prst="rect">
            <a:avLst/>
          </a:prstGeom>
        </p:spPr>
      </p:pic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DF48586-BF08-FDCF-CF54-8FE2CF17FF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" y="-3515"/>
            <a:ext cx="2807061" cy="5561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C8B3B1-0237-5A13-3650-7EDFC1DF6C08}"/>
              </a:ext>
            </a:extLst>
          </p:cNvPr>
          <p:cNvSpPr txBox="1"/>
          <p:nvPr/>
        </p:nvSpPr>
        <p:spPr>
          <a:xfrm>
            <a:off x="371915" y="1972827"/>
            <a:ext cx="4397957" cy="585264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/>
            <a:r>
              <a:rPr lang="en-GB" sz="3307" b="1" dirty="0">
                <a:latin typeface="Verdana Pro Cond"/>
                <a:ea typeface="+mn-lt"/>
                <a:cs typeface="+mn-lt"/>
              </a:rPr>
              <a:t>Pre-processing</a:t>
            </a:r>
            <a:endParaRPr lang="en-US" sz="1488" dirty="0"/>
          </a:p>
        </p:txBody>
      </p:sp>
    </p:spTree>
    <p:extLst>
      <p:ext uri="{BB962C8B-B14F-4D97-AF65-F5344CB8AC3E}">
        <p14:creationId xmlns:p14="http://schemas.microsoft.com/office/powerpoint/2010/main" val="15453782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CE5779-A2BB-C606-627E-BD5D385D2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8ABD70-99B7-15B0-5B7E-548B51BEFA34}"/>
              </a:ext>
            </a:extLst>
          </p:cNvPr>
          <p:cNvSpPr/>
          <p:nvPr/>
        </p:nvSpPr>
        <p:spPr>
          <a:xfrm>
            <a:off x="-2583" y="99"/>
            <a:ext cx="5147901" cy="567035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baseline="-25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4D2963-4413-6162-19EB-AC5FE3B675FA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FC4892-502E-08F3-4CF2-38CDAA9D88E7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57569C-5846-947E-B02D-D53836F03C95}"/>
              </a:ext>
            </a:extLst>
          </p:cNvPr>
          <p:cNvSpPr txBox="1"/>
          <p:nvPr/>
        </p:nvSpPr>
        <p:spPr>
          <a:xfrm>
            <a:off x="194276" y="1177689"/>
            <a:ext cx="184731" cy="321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17DBAE-0736-123E-41C0-1BC450FBF4A5}"/>
              </a:ext>
            </a:extLst>
          </p:cNvPr>
          <p:cNvSpPr txBox="1"/>
          <p:nvPr/>
        </p:nvSpPr>
        <p:spPr>
          <a:xfrm>
            <a:off x="552169" y="1559405"/>
            <a:ext cx="184731" cy="321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F5C2AA-A617-64CF-F2B8-4D7837A6ADDB}"/>
              </a:ext>
            </a:extLst>
          </p:cNvPr>
          <p:cNvSpPr/>
          <p:nvPr/>
        </p:nvSpPr>
        <p:spPr>
          <a:xfrm>
            <a:off x="5330015" y="1175041"/>
            <a:ext cx="4696635" cy="2726811"/>
          </a:xfrm>
          <a:prstGeom prst="rect">
            <a:avLst/>
          </a:prstGeom>
        </p:spPr>
        <p:txBody>
          <a:bodyPr wrap="square" lIns="75605" tIns="37802" rIns="75605" bIns="37802" anchor="t">
            <a:spAutoFit/>
          </a:bodyPr>
          <a:lstStyle/>
          <a:p>
            <a:pPr>
              <a:spcAft>
                <a:spcPts val="992"/>
              </a:spcAft>
            </a:pPr>
            <a:r>
              <a:rPr lang="en-US" sz="2315" dirty="0">
                <a:solidFill>
                  <a:srgbClr val="002E5F"/>
                </a:solidFill>
                <a:ea typeface="+mn-lt"/>
                <a:cs typeface="+mn-lt"/>
              </a:rPr>
              <a:t>Pay attention to the limitations of the software</a:t>
            </a:r>
            <a:endParaRPr lang="en-US" sz="1488" dirty="0">
              <a:solidFill>
                <a:srgbClr val="000000"/>
              </a:solidFill>
              <a:ea typeface="+mn-lt"/>
              <a:cs typeface="+mn-lt"/>
            </a:endParaRPr>
          </a:p>
          <a:p>
            <a:pPr marL="283510" indent="-283510">
              <a:spcAft>
                <a:spcPts val="992"/>
              </a:spcAft>
              <a:buFont typeface="Arial,Sans-Serif" panose="020B0604020202020204" pitchFamily="34" charset="0"/>
              <a:buChar char="•"/>
            </a:pPr>
            <a:r>
              <a:rPr lang="en-US" sz="2315" b="1" dirty="0">
                <a:solidFill>
                  <a:srgbClr val="002E5F"/>
                </a:solidFill>
                <a:ea typeface="+mn-lt"/>
                <a:cs typeface="+mn-lt"/>
              </a:rPr>
              <a:t>File Size</a:t>
            </a:r>
            <a:endParaRPr lang="en-US" sz="2315" dirty="0">
              <a:solidFill>
                <a:srgbClr val="000000"/>
              </a:solidFill>
              <a:ea typeface="+mn-lt"/>
              <a:cs typeface="+mn-lt"/>
            </a:endParaRPr>
          </a:p>
          <a:p>
            <a:pPr marL="283510" indent="-283510">
              <a:spcAft>
                <a:spcPts val="992"/>
              </a:spcAft>
              <a:buFont typeface="Arial" panose="020B0604020202020204" pitchFamily="34" charset="0"/>
              <a:buChar char="•"/>
            </a:pPr>
            <a:r>
              <a:rPr lang="en-US" sz="2315" b="1" dirty="0">
                <a:solidFill>
                  <a:srgbClr val="002E5F"/>
                </a:solidFill>
                <a:ea typeface="Calibri" panose="020F0502020204030204"/>
                <a:cs typeface="Calibri" panose="020F0502020204030204"/>
              </a:rPr>
              <a:t>File Format</a:t>
            </a:r>
          </a:p>
          <a:p>
            <a:pPr marL="283510" indent="-283510">
              <a:spcAft>
                <a:spcPts val="992"/>
              </a:spcAft>
              <a:buFont typeface="Arial" panose="020B0604020202020204" pitchFamily="34" charset="0"/>
              <a:buChar char="•"/>
            </a:pPr>
            <a:r>
              <a:rPr lang="en-US" sz="2315" b="1" dirty="0">
                <a:solidFill>
                  <a:srgbClr val="002E5F"/>
                </a:solidFill>
                <a:ea typeface="Calibri" panose="020F0502020204030204"/>
                <a:cs typeface="Calibri" panose="020F0502020204030204"/>
              </a:rPr>
              <a:t>Text orientation</a:t>
            </a:r>
          </a:p>
          <a:p>
            <a:pPr marL="283510" indent="-283510">
              <a:spcAft>
                <a:spcPts val="992"/>
              </a:spcAft>
              <a:buFont typeface="Arial" panose="020B0604020202020204" pitchFamily="34" charset="0"/>
              <a:buChar char="•"/>
            </a:pPr>
            <a:r>
              <a:rPr lang="en-US" sz="2315" b="1" dirty="0">
                <a:solidFill>
                  <a:srgbClr val="002E5F"/>
                </a:solidFill>
                <a:ea typeface="Calibri" panose="020F0502020204030204"/>
                <a:cs typeface="Calibri" panose="020F0502020204030204"/>
              </a:rPr>
              <a:t>Languages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82F96AEC-93E1-1289-D643-9E497CF556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473" y="-88199"/>
            <a:ext cx="1275434" cy="12754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442B74-C261-CC89-4817-49249A5FE4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498" y="4469027"/>
            <a:ext cx="902333" cy="902333"/>
          </a:xfrm>
          <a:prstGeom prst="rect">
            <a:avLst/>
          </a:prstGeom>
        </p:spPr>
      </p:pic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5BFA4C9-1FD1-5F09-44BB-EE801BD58F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" y="-3515"/>
            <a:ext cx="2807061" cy="5561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8596A8-47C1-3197-93CB-479C3E07C827}"/>
              </a:ext>
            </a:extLst>
          </p:cNvPr>
          <p:cNvSpPr txBox="1"/>
          <p:nvPr/>
        </p:nvSpPr>
        <p:spPr>
          <a:xfrm>
            <a:off x="371915" y="1972827"/>
            <a:ext cx="4397957" cy="585264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/>
            <a:r>
              <a:rPr lang="en-GB" sz="3307" b="1" dirty="0">
                <a:latin typeface="Verdana Pro Cond"/>
                <a:ea typeface="+mn-lt"/>
                <a:cs typeface="+mn-lt"/>
              </a:rPr>
              <a:t>Scanning</a:t>
            </a:r>
            <a:endParaRPr lang="en-US" sz="1488" dirty="0"/>
          </a:p>
        </p:txBody>
      </p:sp>
    </p:spTree>
    <p:extLst>
      <p:ext uri="{BB962C8B-B14F-4D97-AF65-F5344CB8AC3E}">
        <p14:creationId xmlns:p14="http://schemas.microsoft.com/office/powerpoint/2010/main" val="38626314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DCEEA-4ADC-958E-FEC3-8AD9B6D80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4541AD-F938-A9CE-057D-427646F859B4}"/>
              </a:ext>
            </a:extLst>
          </p:cNvPr>
          <p:cNvSpPr/>
          <p:nvPr/>
        </p:nvSpPr>
        <p:spPr>
          <a:xfrm>
            <a:off x="0" y="99"/>
            <a:ext cx="5060156" cy="5670352"/>
          </a:xfrm>
          <a:prstGeom prst="rect">
            <a:avLst/>
          </a:prstGeom>
          <a:solidFill>
            <a:srgbClr val="EB0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baseline="-25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6C2658-2FC3-62CD-8909-A8504665C9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191" y="23702"/>
            <a:ext cx="1275434" cy="12754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BC1FFF-C220-2687-12C4-21BE24BAD10D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BDEC62-5ED0-5B5D-1FBF-B847B46776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41D30C0-0350-B9C7-C2CF-428658E15DDC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60AE97-FF47-4960-91FE-A1FA87BD9495}"/>
              </a:ext>
            </a:extLst>
          </p:cNvPr>
          <p:cNvSpPr txBox="1"/>
          <p:nvPr/>
        </p:nvSpPr>
        <p:spPr>
          <a:xfrm>
            <a:off x="5220111" y="1003323"/>
            <a:ext cx="4583970" cy="346547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marL="378013" indent="-378013">
              <a:spcAft>
                <a:spcPts val="992"/>
              </a:spcAft>
              <a:buAutoNum type="arabicPeriod"/>
            </a:pPr>
            <a:r>
              <a:rPr lang="en-GB" sz="1984" dirty="0">
                <a:solidFill>
                  <a:srgbClr val="002E5F"/>
                </a:solidFill>
                <a:ea typeface="+mn-lt"/>
                <a:cs typeface="+mn-lt"/>
              </a:rPr>
              <a:t>Identify a picture or scanned pdf </a:t>
            </a:r>
            <a:endParaRPr lang="en-GB" sz="1488" dirty="0">
              <a:solidFill>
                <a:srgbClr val="000000"/>
              </a:solidFill>
              <a:ea typeface="+mn-lt"/>
              <a:cs typeface="+mn-lt"/>
            </a:endParaRPr>
          </a:p>
          <a:p>
            <a:pPr marL="378013" indent="-378013">
              <a:spcAft>
                <a:spcPts val="992"/>
              </a:spcAft>
              <a:buAutoNum type="arabicPeriod"/>
            </a:pPr>
            <a:r>
              <a:rPr lang="en-GB" sz="1984" dirty="0">
                <a:solidFill>
                  <a:srgbClr val="002E5F"/>
                </a:solidFill>
                <a:ea typeface="+mn-lt"/>
                <a:cs typeface="+mn-lt"/>
              </a:rPr>
              <a:t>Scan the documents with OCR software </a:t>
            </a:r>
          </a:p>
          <a:p>
            <a:pPr marL="378013" indent="-378013">
              <a:spcAft>
                <a:spcPts val="992"/>
              </a:spcAft>
              <a:buAutoNum type="arabicPeriod"/>
            </a:pPr>
            <a:r>
              <a:rPr lang="en-GB" sz="1984" dirty="0">
                <a:solidFill>
                  <a:srgbClr val="002E5F"/>
                </a:solidFill>
                <a:ea typeface="+mn-lt"/>
                <a:cs typeface="+mn-lt"/>
              </a:rPr>
              <a:t>Compare the results and discuss what are the advantages and limitations of these options? </a:t>
            </a:r>
            <a:endParaRPr lang="en-GB" sz="1984">
              <a:solidFill>
                <a:srgbClr val="002E5F"/>
              </a:solidFill>
              <a:ea typeface="+mn-lt"/>
              <a:cs typeface="+mn-lt"/>
            </a:endParaRPr>
          </a:p>
          <a:p>
            <a:pPr marL="378013" indent="-378013">
              <a:spcAft>
                <a:spcPts val="992"/>
              </a:spcAft>
              <a:buAutoNum type="arabicPeriod"/>
            </a:pPr>
            <a:endParaRPr lang="en-GB" sz="1984" dirty="0">
              <a:solidFill>
                <a:srgbClr val="002E5F"/>
              </a:solidFill>
              <a:ea typeface="+mn-lt"/>
              <a:cs typeface="+mn-lt"/>
            </a:endParaRPr>
          </a:p>
          <a:p>
            <a:pPr>
              <a:spcAft>
                <a:spcPts val="992"/>
              </a:spcAft>
            </a:pPr>
            <a:r>
              <a:rPr lang="en-GB" sz="1488" dirty="0">
                <a:solidFill>
                  <a:srgbClr val="000000"/>
                </a:solidFill>
                <a:ea typeface="+mn-lt"/>
                <a:cs typeface="+mn-lt"/>
              </a:rPr>
              <a:t>(if you can't find one, please try the pictures in the previous slides, or you can also try the Edinburgh archive </a:t>
            </a:r>
            <a:r>
              <a:rPr lang="en-GB" sz="1488">
                <a:solidFill>
                  <a:srgbClr val="000000"/>
                </a:solidFill>
                <a:ea typeface="+mn-lt"/>
                <a:cs typeface="+mn-lt"/>
              </a:rPr>
              <a:t>database:</a:t>
            </a:r>
            <a:endParaRPr lang="en-GB" sz="1488" dirty="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spcAft>
                <a:spcPts val="992"/>
              </a:spcAft>
            </a:pPr>
            <a:r>
              <a:rPr lang="en-GB" sz="1488" dirty="0">
                <a:solidFill>
                  <a:srgbClr val="000000"/>
                </a:solidFill>
                <a:ea typeface="+mn-lt"/>
                <a:cs typeface="+mn-lt"/>
              </a:rPr>
              <a:t>https://archives.collections.ed.ac.uk/)</a:t>
            </a:r>
            <a:endParaRPr lang="en-GB" sz="1488">
              <a:ea typeface="Calibri"/>
              <a:cs typeface="Calibri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D0520C52-0A9D-4494-BABA-5C2D884EB98F}"/>
              </a:ext>
            </a:extLst>
          </p:cNvPr>
          <p:cNvSpPr txBox="1"/>
          <p:nvPr/>
        </p:nvSpPr>
        <p:spPr>
          <a:xfrm>
            <a:off x="332576" y="1432664"/>
            <a:ext cx="4752147" cy="3303572"/>
          </a:xfrm>
          <a:prstGeom prst="rect">
            <a:avLst/>
          </a:prstGeom>
          <a:noFill/>
        </p:spPr>
        <p:txBody>
          <a:bodyPr rot="0" spcFirstLastPara="0" vert="horz" wrap="square" lIns="75605" tIns="37802" rIns="75605" bIns="37802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510" indent="-283510">
              <a:lnSpc>
                <a:spcPct val="150000"/>
              </a:lnSpc>
              <a:buFont typeface="Arial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https://tools.pdf24.org/en/ocr-pdf</a:t>
            </a:r>
            <a:endParaRPr lang="en-GB" sz="1984">
              <a:solidFill>
                <a:schemeClr val="bg1"/>
              </a:solidFill>
              <a:ea typeface="Calibri"/>
              <a:cs typeface="Calibri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3510" indent="-283510">
              <a:lnSpc>
                <a:spcPct val="150000"/>
              </a:lnSpc>
              <a:buFont typeface="Arial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https://www.onlineocr.net/</a:t>
            </a:r>
            <a:endParaRPr lang="en-GB" sz="1984">
              <a:solidFill>
                <a:schemeClr val="bg1"/>
              </a:solidFill>
              <a:ea typeface="Calibri"/>
              <a:cs typeface="Calibri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3510" indent="-283510">
              <a:lnSpc>
                <a:spcPct val="150000"/>
              </a:lnSpc>
              <a:buFont typeface="Arial"/>
              <a:buChar char="•"/>
            </a:pPr>
            <a:r>
              <a:rPr lang="en-GB" sz="1984" dirty="0">
                <a:solidFill>
                  <a:schemeClr val="bg1"/>
                </a:solidFill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https://www.sodapdf.com/ocr-pdf/</a:t>
            </a:r>
            <a:endParaRPr lang="en-GB" sz="1984" dirty="0">
              <a:solidFill>
                <a:schemeClr val="bg1"/>
              </a:solidFill>
              <a:ea typeface="Calibri" panose="020F0502020204030204"/>
              <a:cs typeface="Calibri"/>
            </a:endParaRPr>
          </a:p>
          <a:p>
            <a:pPr marL="283510" indent="-283510">
              <a:lnSpc>
                <a:spcPct val="150000"/>
              </a:lnSpc>
              <a:buFont typeface="Arial"/>
              <a:buChar char="•"/>
            </a:pPr>
            <a:r>
              <a:rPr lang="en-GB" sz="1984" dirty="0">
                <a:solidFill>
                  <a:schemeClr val="bg1"/>
                </a:solidFill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https://www.sejda.com/ocr-pdf</a:t>
            </a:r>
            <a:endParaRPr lang="en-GB" sz="1984">
              <a:solidFill>
                <a:schemeClr val="bg1"/>
              </a:solidFill>
              <a:ea typeface="Calibri" panose="020F0502020204030204"/>
              <a:cs typeface="Calibri"/>
            </a:endParaRPr>
          </a:p>
          <a:p>
            <a:pPr marL="283510" indent="-283510">
              <a:lnSpc>
                <a:spcPct val="150000"/>
              </a:lnSpc>
              <a:buFont typeface="Arial"/>
              <a:buChar char="•"/>
            </a:pPr>
            <a:r>
              <a:rPr lang="en-GB" sz="1984" dirty="0">
                <a:solidFill>
                  <a:schemeClr val="bg1"/>
                </a:solidFill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https://ocr.space/</a:t>
            </a:r>
            <a:endParaRPr lang="en-GB" sz="1984" dirty="0">
              <a:solidFill>
                <a:schemeClr val="bg1"/>
              </a:solidFill>
              <a:ea typeface="Calibri" panose="020F0502020204030204"/>
              <a:cs typeface="Calibri"/>
            </a:endParaRPr>
          </a:p>
          <a:p>
            <a:pPr marL="283510" indent="-283510">
              <a:lnSpc>
                <a:spcPct val="150000"/>
              </a:lnSpc>
              <a:buFont typeface="Arial"/>
              <a:buChar char="•"/>
            </a:pPr>
            <a:r>
              <a:rPr lang="en-GB" sz="1984" dirty="0">
                <a:solidFill>
                  <a:schemeClr val="bg1"/>
                </a:solidFill>
                <a:cs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https://avepdf.com/</a:t>
            </a:r>
            <a:r>
              <a:rPr lang="en-GB" sz="1984" dirty="0">
                <a:solidFill>
                  <a:schemeClr val="bg1"/>
                </a:solidFill>
                <a:ea typeface="+mn-lt"/>
                <a:cs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pdf-ocr</a:t>
            </a:r>
            <a:r>
              <a:rPr lang="en-GB" sz="1984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endParaRPr lang="en-GB" sz="1984">
              <a:solidFill>
                <a:schemeClr val="bg1"/>
              </a:solidFill>
              <a:ea typeface="Calibri"/>
              <a:cs typeface="Calibri"/>
            </a:endParaRPr>
          </a:p>
          <a:p>
            <a:pPr marL="378013" indent="-378013">
              <a:lnSpc>
                <a:spcPct val="150000"/>
              </a:lnSpc>
              <a:buFont typeface="Arial"/>
              <a:buChar char="•"/>
            </a:pPr>
            <a:endParaRPr lang="en-GB" sz="2315" b="1" dirty="0">
              <a:solidFill>
                <a:schemeClr val="bg1"/>
              </a:solidFill>
              <a:ea typeface="+mn-lt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E2D2A3-EAB5-2D28-A1DA-78FB1A6F654A}"/>
              </a:ext>
            </a:extLst>
          </p:cNvPr>
          <p:cNvSpPr txBox="1"/>
          <p:nvPr/>
        </p:nvSpPr>
        <p:spPr>
          <a:xfrm>
            <a:off x="330601" y="418385"/>
            <a:ext cx="4397957" cy="585264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3307" b="1" dirty="0">
                <a:solidFill>
                  <a:schemeClr val="bg1"/>
                </a:solidFill>
                <a:latin typeface="Verdana Pro Cond"/>
                <a:ea typeface="Calibri"/>
                <a:cs typeface="Calibri"/>
              </a:rPr>
              <a:t>Activity: Scanning</a:t>
            </a:r>
            <a:endParaRPr lang="en-GB" sz="1488" dirty="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19129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5797CF-9BA0-65F0-4065-F78AE7BC5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941786E-2AB1-4DA0-29CF-7309C6CE300A}"/>
              </a:ext>
            </a:extLst>
          </p:cNvPr>
          <p:cNvSpPr/>
          <p:nvPr/>
        </p:nvSpPr>
        <p:spPr>
          <a:xfrm>
            <a:off x="-2583" y="99"/>
            <a:ext cx="5147901" cy="567035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baseline="-25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F38287-2F34-46D5-25D5-705E55E47C43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D20180-8715-D7FD-75E4-8D909AA39C08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D9818E-A07D-B304-3C6F-7C27E83DE258}"/>
              </a:ext>
            </a:extLst>
          </p:cNvPr>
          <p:cNvSpPr txBox="1"/>
          <p:nvPr/>
        </p:nvSpPr>
        <p:spPr>
          <a:xfrm>
            <a:off x="194276" y="1177689"/>
            <a:ext cx="184731" cy="321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A0D900-6AA8-F8BF-027B-B32474D781AD}"/>
              </a:ext>
            </a:extLst>
          </p:cNvPr>
          <p:cNvSpPr txBox="1"/>
          <p:nvPr/>
        </p:nvSpPr>
        <p:spPr>
          <a:xfrm>
            <a:off x="552169" y="1559405"/>
            <a:ext cx="184731" cy="321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E29BB0-03D3-8D3A-7723-2CA6F1443734}"/>
              </a:ext>
            </a:extLst>
          </p:cNvPr>
          <p:cNvSpPr/>
          <p:nvPr/>
        </p:nvSpPr>
        <p:spPr>
          <a:xfrm>
            <a:off x="5330015" y="1175042"/>
            <a:ext cx="4696635" cy="1273337"/>
          </a:xfrm>
          <a:prstGeom prst="rect">
            <a:avLst/>
          </a:prstGeom>
        </p:spPr>
        <p:txBody>
          <a:bodyPr wrap="square" lIns="75605" tIns="37802" rIns="75605" bIns="37802" anchor="t">
            <a:spAutoFit/>
          </a:bodyPr>
          <a:lstStyle/>
          <a:p>
            <a:pPr marL="283510" indent="-283510">
              <a:spcAft>
                <a:spcPts val="992"/>
              </a:spcAft>
              <a:buFont typeface="Arial" panose="020B0604020202020204" pitchFamily="34" charset="0"/>
              <a:buChar char="•"/>
            </a:pPr>
            <a:r>
              <a:rPr lang="en-US" sz="2315" dirty="0">
                <a:solidFill>
                  <a:srgbClr val="002E5F"/>
                </a:solidFill>
                <a:ea typeface="+mn-lt"/>
                <a:cs typeface="+mn-lt"/>
              </a:rPr>
              <a:t>Manually remove errors</a:t>
            </a:r>
            <a:endParaRPr lang="en-US" sz="2315" dirty="0">
              <a:solidFill>
                <a:srgbClr val="002E5F"/>
              </a:solidFill>
              <a:ea typeface="Calibri" panose="020F0502020204030204"/>
              <a:cs typeface="Calibri" panose="020F0502020204030204"/>
            </a:endParaRPr>
          </a:p>
          <a:p>
            <a:pPr lvl="1">
              <a:spcAft>
                <a:spcPts val="992"/>
              </a:spcAft>
            </a:pPr>
            <a:r>
              <a:rPr lang="en-US" sz="2315" dirty="0">
                <a:solidFill>
                  <a:srgbClr val="002E5F"/>
                </a:solidFill>
                <a:ea typeface="+mn-lt"/>
                <a:cs typeface="+mn-lt"/>
              </a:rPr>
              <a:t>Predictable errors can be fixed with codes , such as Regex. </a:t>
            </a:r>
            <a:endParaRPr lang="en-US" sz="2315" dirty="0">
              <a:solidFill>
                <a:srgbClr val="002E5F"/>
              </a:solidFill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399129C5-C823-6B56-D0FB-2DBA3AC6F7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473" y="-88199"/>
            <a:ext cx="1275434" cy="12754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7BCF01-D38F-A1CF-83E7-6347BC20A5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498" y="4469027"/>
            <a:ext cx="902333" cy="902333"/>
          </a:xfrm>
          <a:prstGeom prst="rect">
            <a:avLst/>
          </a:prstGeom>
        </p:spPr>
      </p:pic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0E78302-6E2B-F224-7E58-1EA6CD7B64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" y="-3515"/>
            <a:ext cx="2807061" cy="5561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4BE487-D61F-3730-D9E9-162D12490D56}"/>
              </a:ext>
            </a:extLst>
          </p:cNvPr>
          <p:cNvSpPr txBox="1"/>
          <p:nvPr/>
        </p:nvSpPr>
        <p:spPr>
          <a:xfrm>
            <a:off x="371915" y="1972827"/>
            <a:ext cx="4397957" cy="585264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/>
            <a:r>
              <a:rPr lang="en-GB" sz="3307" b="1" dirty="0">
                <a:latin typeface="Verdana Pro Cond"/>
                <a:ea typeface="Calibri"/>
                <a:cs typeface="Calibri"/>
              </a:rPr>
              <a:t>Cleaning</a:t>
            </a:r>
          </a:p>
        </p:txBody>
      </p:sp>
    </p:spTree>
    <p:extLst>
      <p:ext uri="{BB962C8B-B14F-4D97-AF65-F5344CB8AC3E}">
        <p14:creationId xmlns:p14="http://schemas.microsoft.com/office/powerpoint/2010/main" val="35635490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8E88CF-3231-97F9-21B4-26F458936411}"/>
              </a:ext>
            </a:extLst>
          </p:cNvPr>
          <p:cNvSpPr/>
          <p:nvPr/>
        </p:nvSpPr>
        <p:spPr>
          <a:xfrm>
            <a:off x="-752" y="-28538"/>
            <a:ext cx="5136524" cy="5698989"/>
          </a:xfrm>
          <a:prstGeom prst="rect">
            <a:avLst/>
          </a:prstGeom>
          <a:solidFill>
            <a:srgbClr val="00C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5" tIns="37802" rIns="75605" bIns="37802" rtlCol="0" anchor="ctr"/>
          <a:lstStyle/>
          <a:p>
            <a:pPr algn="ctr"/>
            <a:endParaRPr lang="en-GB" sz="1488" baseline="-25000">
              <a:cs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4276" y="1177689"/>
            <a:ext cx="184731" cy="321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2169" y="1559405"/>
            <a:ext cx="184731" cy="321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498" y="4469027"/>
            <a:ext cx="902333" cy="9023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131417" y="70820"/>
            <a:ext cx="4946393" cy="48350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/>
            <a:r>
              <a:rPr lang="en-GB" sz="2646" b="1" dirty="0">
                <a:solidFill>
                  <a:srgbClr val="002E5F"/>
                </a:solidFill>
                <a:latin typeface="Verdana Pro Cond"/>
              </a:rPr>
              <a:t>Regex</a:t>
            </a:r>
          </a:p>
        </p:txBody>
      </p:sp>
      <p:pic>
        <p:nvPicPr>
          <p:cNvPr id="6" name="Picture 12" descr="A picture containing calendar&#10;&#10;Description automatically generated">
            <a:extLst>
              <a:ext uri="{FF2B5EF4-FFF2-40B4-BE49-F238E27FC236}">
                <a16:creationId xmlns:a16="http://schemas.microsoft.com/office/drawing/2014/main" id="{E1020D30-47B1-6E18-98EE-0A4CAE5E7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66" y="68704"/>
            <a:ext cx="4225079" cy="45689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BCA80F-D356-DCF5-727C-ABA7A7E40B3E}"/>
              </a:ext>
            </a:extLst>
          </p:cNvPr>
          <p:cNvSpPr txBox="1"/>
          <p:nvPr/>
        </p:nvSpPr>
        <p:spPr>
          <a:xfrm>
            <a:off x="345567" y="4612748"/>
            <a:ext cx="3766870" cy="3053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5605" tIns="37802" rIns="75605" bIns="37802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88">
                <a:hlinkClick r:id="rId5"/>
              </a:rPr>
              <a:t>https://devhumor.com/media/the-nightmare</a:t>
            </a:r>
            <a:r>
              <a:rPr lang="en-US" sz="1488"/>
              <a:t>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8E2364-1993-0B43-8EA6-731E66BAA809}"/>
              </a:ext>
            </a:extLst>
          </p:cNvPr>
          <p:cNvSpPr txBox="1"/>
          <p:nvPr/>
        </p:nvSpPr>
        <p:spPr>
          <a:xfrm>
            <a:off x="5164410" y="763783"/>
            <a:ext cx="4782569" cy="43526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5605" tIns="37802" rIns="75605" bIns="37802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36258" indent="-236258">
              <a:lnSpc>
                <a:spcPct val="150000"/>
              </a:lnSpc>
              <a:buFont typeface="Arial"/>
              <a:buChar char="•"/>
            </a:pPr>
            <a:r>
              <a:rPr lang="en-US" sz="1654" b="1">
                <a:solidFill>
                  <a:srgbClr val="002E5F"/>
                </a:solidFill>
                <a:ea typeface="+mn-lt"/>
                <a:cs typeface="+mn-lt"/>
              </a:rPr>
              <a:t>Concept</a:t>
            </a:r>
            <a:r>
              <a:rPr lang="en-US" sz="1654">
                <a:solidFill>
                  <a:srgbClr val="002E5F"/>
                </a:solidFill>
                <a:ea typeface="+mn-lt"/>
                <a:cs typeface="+mn-lt"/>
              </a:rPr>
              <a:t> used in many </a:t>
            </a:r>
            <a:r>
              <a:rPr lang="en-US" sz="1654" b="1">
                <a:solidFill>
                  <a:srgbClr val="002E5F"/>
                </a:solidFill>
                <a:ea typeface="+mn-lt"/>
                <a:cs typeface="+mn-lt"/>
              </a:rPr>
              <a:t>different programming environments </a:t>
            </a:r>
            <a:r>
              <a:rPr lang="en-US" sz="1654">
                <a:solidFill>
                  <a:srgbClr val="002E5F"/>
                </a:solidFill>
                <a:ea typeface="+mn-lt"/>
                <a:cs typeface="+mn-lt"/>
              </a:rPr>
              <a:t>for </a:t>
            </a:r>
            <a:r>
              <a:rPr lang="en-US" sz="1654" b="1">
                <a:solidFill>
                  <a:srgbClr val="002E5F"/>
                </a:solidFill>
                <a:ea typeface="+mn-lt"/>
                <a:cs typeface="+mn-lt"/>
              </a:rPr>
              <a:t>pattern matching</a:t>
            </a:r>
            <a:r>
              <a:rPr lang="en-US" sz="1654">
                <a:solidFill>
                  <a:srgbClr val="002E5F"/>
                </a:solidFill>
                <a:ea typeface="+mn-lt"/>
                <a:cs typeface="+mn-lt"/>
              </a:rPr>
              <a:t>. </a:t>
            </a:r>
            <a:endParaRPr lang="en-US" sz="1654">
              <a:cs typeface="Calibri" panose="020F0502020204030204"/>
            </a:endParaRPr>
          </a:p>
          <a:p>
            <a:pPr marL="236258" indent="-236258">
              <a:lnSpc>
                <a:spcPct val="150000"/>
              </a:lnSpc>
              <a:buFont typeface="Arial"/>
              <a:buChar char="•"/>
            </a:pPr>
            <a:r>
              <a:rPr lang="en-US" sz="1654">
                <a:solidFill>
                  <a:srgbClr val="002E5F"/>
                </a:solidFill>
                <a:ea typeface="+mn-lt"/>
                <a:cs typeface="+mn-lt"/>
              </a:rPr>
              <a:t>Powerful tool</a:t>
            </a:r>
            <a:r>
              <a:rPr lang="en-US" sz="1654" b="1">
                <a:solidFill>
                  <a:srgbClr val="002E5F"/>
                </a:solidFill>
                <a:ea typeface="+mn-lt"/>
                <a:cs typeface="+mn-lt"/>
              </a:rPr>
              <a:t> to find, manage, and transform data and files.</a:t>
            </a:r>
            <a:endParaRPr lang="en-US" sz="1654">
              <a:solidFill>
                <a:srgbClr val="002E5F"/>
              </a:solidFill>
              <a:cs typeface="Calibri"/>
            </a:endParaRPr>
          </a:p>
          <a:p>
            <a:pPr marL="236258" indent="-236258">
              <a:lnSpc>
                <a:spcPct val="150000"/>
              </a:lnSpc>
              <a:buFont typeface="Arial"/>
              <a:buChar char="•"/>
            </a:pPr>
            <a:r>
              <a:rPr lang="en-US" sz="1654">
                <a:solidFill>
                  <a:srgbClr val="002E5F"/>
                </a:solidFill>
                <a:ea typeface="+mn-lt"/>
                <a:cs typeface="+mn-lt"/>
              </a:rPr>
              <a:t>Use a sequence of characters to define a </a:t>
            </a:r>
            <a:r>
              <a:rPr lang="en-US" sz="1654" b="1">
                <a:solidFill>
                  <a:srgbClr val="002E5F"/>
                </a:solidFill>
                <a:ea typeface="+mn-lt"/>
                <a:cs typeface="+mn-lt"/>
              </a:rPr>
              <a:t>search to match strings</a:t>
            </a:r>
            <a:endParaRPr lang="en-US" sz="1654">
              <a:solidFill>
                <a:srgbClr val="002E5F"/>
              </a:solidFill>
              <a:ea typeface="+mn-lt"/>
              <a:cs typeface="+mn-lt"/>
            </a:endParaRPr>
          </a:p>
          <a:p>
            <a:pPr marL="614271" lvl="1" indent="-236258">
              <a:lnSpc>
                <a:spcPct val="150000"/>
              </a:lnSpc>
              <a:buFont typeface="Arial"/>
              <a:buChar char="•"/>
            </a:pPr>
            <a:r>
              <a:rPr lang="en-US" sz="1654" b="1">
                <a:solidFill>
                  <a:srgbClr val="002E5F"/>
                </a:solidFill>
                <a:ea typeface="+mn-lt"/>
                <a:cs typeface="+mn-lt"/>
              </a:rPr>
              <a:t>Match on types of characters </a:t>
            </a:r>
            <a:r>
              <a:rPr lang="en-US" sz="1654">
                <a:solidFill>
                  <a:srgbClr val="002E5F"/>
                </a:solidFill>
                <a:ea typeface="+mn-lt"/>
                <a:cs typeface="+mn-lt"/>
              </a:rPr>
              <a:t>(e.g. ‘upper case letters’, ‘digits’, ‘spaces’, etc.).</a:t>
            </a:r>
            <a:endParaRPr lang="en-US" sz="1654">
              <a:solidFill>
                <a:srgbClr val="002E5F"/>
              </a:solidFill>
              <a:cs typeface="Calibri"/>
            </a:endParaRPr>
          </a:p>
          <a:p>
            <a:pPr marL="614271" lvl="1" indent="-236258">
              <a:lnSpc>
                <a:spcPct val="150000"/>
              </a:lnSpc>
              <a:buFont typeface="Arial"/>
              <a:buChar char="•"/>
            </a:pPr>
            <a:r>
              <a:rPr lang="en-US" sz="1654" b="1">
                <a:solidFill>
                  <a:srgbClr val="002E5F"/>
                </a:solidFill>
                <a:ea typeface="+mn-lt"/>
                <a:cs typeface="+mn-lt"/>
              </a:rPr>
              <a:t>Match patterns </a:t>
            </a:r>
            <a:r>
              <a:rPr lang="en-US" sz="1654">
                <a:solidFill>
                  <a:srgbClr val="002E5F"/>
                </a:solidFill>
                <a:ea typeface="+mn-lt"/>
                <a:cs typeface="+mn-lt"/>
              </a:rPr>
              <a:t>that repeat any number of times.</a:t>
            </a:r>
            <a:endParaRPr lang="en-US" sz="1654">
              <a:solidFill>
                <a:srgbClr val="002E5F"/>
              </a:solidFill>
              <a:cs typeface="Calibri" panose="020F0502020204030204"/>
            </a:endParaRPr>
          </a:p>
          <a:p>
            <a:endParaRPr lang="en-US" sz="1488">
              <a:cs typeface="Calibri" panose="020F0502020204030204"/>
            </a:endParaRPr>
          </a:p>
          <a:p>
            <a:pPr algn="l"/>
            <a:endParaRPr lang="en-US" sz="1488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982823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>
            <a:extLst>
              <a:ext uri="{FF2B5EF4-FFF2-40B4-BE49-F238E27FC236}">
                <a16:creationId xmlns:a16="http://schemas.microsoft.com/office/drawing/2014/main" id="{68CFA36F-E0FF-D100-1646-534167391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23" y="535228"/>
            <a:ext cx="6738828" cy="42721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183" y="-97745"/>
            <a:ext cx="1275434" cy="12754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4276" y="1177689"/>
            <a:ext cx="184731" cy="321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2169" y="1559405"/>
            <a:ext cx="184731" cy="321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498" y="4469027"/>
            <a:ext cx="902333" cy="9023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48F22F-3EA9-7F98-6314-C7CB72CFDDBA}"/>
              </a:ext>
            </a:extLst>
          </p:cNvPr>
          <p:cNvSpPr txBox="1"/>
          <p:nvPr/>
        </p:nvSpPr>
        <p:spPr>
          <a:xfrm>
            <a:off x="2836" y="70820"/>
            <a:ext cx="10074973" cy="48350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/>
            <a:r>
              <a:rPr lang="en-GB" sz="2646">
                <a:solidFill>
                  <a:srgbClr val="002E5F"/>
                </a:solidFill>
                <a:latin typeface="Integral CF Bold"/>
              </a:rPr>
              <a:t>Regex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EF8C72-7762-F817-E976-539183F2CFA0}"/>
              </a:ext>
            </a:extLst>
          </p:cNvPr>
          <p:cNvSpPr txBox="1"/>
          <p:nvPr/>
        </p:nvSpPr>
        <p:spPr>
          <a:xfrm>
            <a:off x="6980068" y="1214357"/>
            <a:ext cx="3060462" cy="25950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5605" tIns="37802" rIns="75605" bIns="37802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36258" indent="-236258">
              <a:buFont typeface="Arial"/>
              <a:buChar char="•"/>
            </a:pPr>
            <a:r>
              <a:rPr lang="en-US" sz="1488">
                <a:hlinkClick r:id="rId6"/>
              </a:rPr>
              <a:t>https://programminghistorian.org/en/lessons/cleaning-ocrd-text-with-regular-expressions</a:t>
            </a:r>
            <a:r>
              <a:rPr lang="en-US" sz="1488"/>
              <a:t> </a:t>
            </a:r>
          </a:p>
          <a:p>
            <a:endParaRPr lang="en-US" sz="1488">
              <a:ea typeface="+mn-lt"/>
              <a:cs typeface="+mn-lt"/>
            </a:endParaRPr>
          </a:p>
          <a:p>
            <a:pPr marL="236258" indent="-236258">
              <a:buFont typeface="Arial"/>
              <a:buChar char="•"/>
            </a:pPr>
            <a:r>
              <a:rPr lang="en-US" sz="1488">
                <a:ea typeface="+mn-lt"/>
                <a:cs typeface="+mn-lt"/>
                <a:hlinkClick r:id="rId7"/>
              </a:rPr>
              <a:t>https://programminghistorian.org/en/lessons/understanding-regular-expressions</a:t>
            </a:r>
            <a:r>
              <a:rPr lang="en-US" sz="1488">
                <a:ea typeface="+mn-lt"/>
                <a:cs typeface="+mn-lt"/>
              </a:rPr>
              <a:t> </a:t>
            </a:r>
          </a:p>
          <a:p>
            <a:pPr marL="236258" indent="-236258">
              <a:buFont typeface="Arial"/>
              <a:buChar char="•"/>
            </a:pPr>
            <a:endParaRPr lang="en-US" sz="1488">
              <a:cs typeface="Calibri"/>
            </a:endParaRPr>
          </a:p>
          <a:p>
            <a:pPr marL="236258" indent="-236258">
              <a:buFont typeface="Arial"/>
              <a:buChar char="•"/>
            </a:pPr>
            <a:r>
              <a:rPr lang="en-US" sz="1488">
                <a:ea typeface="+mn-lt"/>
                <a:cs typeface="+mn-lt"/>
                <a:hlinkClick r:id="rId8"/>
              </a:rPr>
              <a:t>https://librarycarpentry.org/lc-data-intro/01-regular-expressions/</a:t>
            </a:r>
            <a:r>
              <a:rPr lang="en-US" sz="1488">
                <a:ea typeface="+mn-lt"/>
                <a:cs typeface="+mn-lt"/>
              </a:rPr>
              <a:t> </a:t>
            </a:r>
            <a:endParaRPr lang="en-US" sz="1488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92623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49A87F-AA84-B96F-8DCF-32605A3A1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0B2B469-4863-FA89-198F-E73FBD3532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183" y="-97745"/>
            <a:ext cx="1275434" cy="12754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2039FD-A1C7-CF7E-65A0-C06DC985186D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B92780-3EDF-E04A-5BE1-24664F6F5FDA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5E2CF8-A719-2F37-0ADF-C52C9C0B411F}"/>
              </a:ext>
            </a:extLst>
          </p:cNvPr>
          <p:cNvSpPr txBox="1"/>
          <p:nvPr/>
        </p:nvSpPr>
        <p:spPr>
          <a:xfrm>
            <a:off x="194276" y="1177689"/>
            <a:ext cx="184731" cy="321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0F2A40-B1B0-72D8-BE47-297CA1C8F517}"/>
              </a:ext>
            </a:extLst>
          </p:cNvPr>
          <p:cNvSpPr txBox="1"/>
          <p:nvPr/>
        </p:nvSpPr>
        <p:spPr>
          <a:xfrm>
            <a:off x="552169" y="1559405"/>
            <a:ext cx="184731" cy="321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C0C4E6-A7C5-7C77-71B4-0E45BB3840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498" y="4469027"/>
            <a:ext cx="902333" cy="9023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DF4D51-6B29-21DE-0179-23F6076BD866}"/>
              </a:ext>
            </a:extLst>
          </p:cNvPr>
          <p:cNvSpPr txBox="1"/>
          <p:nvPr/>
        </p:nvSpPr>
        <p:spPr>
          <a:xfrm>
            <a:off x="626157" y="396997"/>
            <a:ext cx="5702775" cy="109418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3307" b="1" dirty="0">
                <a:solidFill>
                  <a:srgbClr val="002E5F"/>
                </a:solidFill>
                <a:latin typeface="Verdana Pro Cond"/>
                <a:ea typeface="+mn-lt"/>
                <a:cs typeface="+mn-lt"/>
              </a:rPr>
              <a:t>Printed Text Recognition </a:t>
            </a:r>
            <a:endParaRPr lang="en-US" sz="1488" err="1">
              <a:solidFill>
                <a:srgbClr val="000000"/>
              </a:solidFill>
              <a:latin typeface="Calibri" panose="020F0502020204030204"/>
              <a:ea typeface="+mn-lt"/>
              <a:cs typeface="+mn-lt"/>
            </a:endParaRPr>
          </a:p>
          <a:p>
            <a:r>
              <a:rPr lang="en-GB" sz="3307" b="1" dirty="0">
                <a:solidFill>
                  <a:srgbClr val="002E5F"/>
                </a:solidFill>
                <a:latin typeface="Verdana Pro Cond"/>
                <a:ea typeface="+mn-lt"/>
                <a:cs typeface="+mn-lt"/>
              </a:rPr>
              <a:t>using Python </a:t>
            </a:r>
            <a:r>
              <a:rPr lang="en-GB" sz="3307" b="1" dirty="0" err="1">
                <a:solidFill>
                  <a:srgbClr val="002E5F"/>
                </a:solidFill>
                <a:latin typeface="Verdana Pro Cond"/>
                <a:ea typeface="+mn-lt"/>
                <a:cs typeface="+mn-lt"/>
              </a:rPr>
              <a:t>pytesseract</a:t>
            </a:r>
            <a:endParaRPr lang="en-US" sz="1488" dirty="0">
              <a:ea typeface="Calibri"/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81CF97-0BBE-BE6D-AEBB-0B466688F50E}"/>
              </a:ext>
            </a:extLst>
          </p:cNvPr>
          <p:cNvSpPr txBox="1"/>
          <p:nvPr/>
        </p:nvSpPr>
        <p:spPr>
          <a:xfrm>
            <a:off x="626686" y="1558826"/>
            <a:ext cx="8752079" cy="3689767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2646" dirty="0">
                <a:solidFill>
                  <a:srgbClr val="002E5F"/>
                </a:solidFill>
                <a:ea typeface="+mn-lt"/>
                <a:cs typeface="+mn-lt"/>
              </a:rPr>
              <a:t>Tesseract is an OCR</a:t>
            </a:r>
            <a:r>
              <a:rPr lang="en-US" sz="2315" dirty="0">
                <a:solidFill>
                  <a:srgbClr val="002E5F"/>
                </a:solidFill>
                <a:ea typeface="+mn-lt"/>
                <a:cs typeface="+mn-lt"/>
              </a:rPr>
              <a:t> engine developed for various operating systems</a:t>
            </a:r>
            <a:endParaRPr lang="en-US" sz="2315" dirty="0">
              <a:ea typeface="Calibri"/>
              <a:cs typeface="Calibri"/>
            </a:endParaRPr>
          </a:p>
          <a:p>
            <a:pPr marL="236258" indent="-236258">
              <a:buFont typeface="Arial,Sans-Serif" panose="020B0604020202020204" pitchFamily="34" charset="0"/>
              <a:buChar char="•"/>
            </a:pPr>
            <a:r>
              <a:rPr lang="en-US" sz="2315" dirty="0">
                <a:solidFill>
                  <a:srgbClr val="002E5F"/>
                </a:solidFill>
                <a:ea typeface="+mn-lt"/>
                <a:cs typeface="+mn-lt"/>
              </a:rPr>
              <a:t>It has become open-source since 2005</a:t>
            </a:r>
            <a:endParaRPr lang="en-US" sz="2315" dirty="0">
              <a:ea typeface="Calibri"/>
              <a:cs typeface="Calibri"/>
            </a:endParaRPr>
          </a:p>
          <a:p>
            <a:pPr marL="236258" indent="-236258">
              <a:buFont typeface="Arial,Sans-Serif" panose="020B0604020202020204" pitchFamily="34" charset="0"/>
              <a:buChar char="•"/>
            </a:pPr>
            <a:r>
              <a:rPr lang="en-US" sz="2315" dirty="0">
                <a:solidFill>
                  <a:srgbClr val="002E5F"/>
                </a:solidFill>
                <a:ea typeface="+mn-lt"/>
                <a:cs typeface="+mn-lt"/>
              </a:rPr>
              <a:t>It is of the most accurate open-source OCR engines available</a:t>
            </a:r>
            <a:endParaRPr lang="en-US" sz="2315" dirty="0">
              <a:solidFill>
                <a:srgbClr val="000000"/>
              </a:solidFill>
              <a:ea typeface="+mn-lt"/>
              <a:cs typeface="+mn-lt"/>
            </a:endParaRPr>
          </a:p>
          <a:p>
            <a:pPr marL="236258" indent="-236258">
              <a:buFont typeface="Arial,Sans-Serif" panose="020B0604020202020204" pitchFamily="34" charset="0"/>
              <a:buChar char="•"/>
            </a:pPr>
            <a:r>
              <a:rPr lang="en-US" sz="2315" dirty="0">
                <a:solidFill>
                  <a:srgbClr val="002E5F"/>
                </a:solidFill>
                <a:ea typeface="+mn-lt"/>
                <a:cs typeface="+mn-lt"/>
              </a:rPr>
              <a:t>Originally only support English, but more languages have been added </a:t>
            </a:r>
            <a:endParaRPr lang="en-US" sz="2315">
              <a:solidFill>
                <a:srgbClr val="000000"/>
              </a:solidFill>
              <a:ea typeface="+mn-lt"/>
              <a:cs typeface="+mn-lt"/>
            </a:endParaRPr>
          </a:p>
          <a:p>
            <a:pPr marL="236258" indent="-236258">
              <a:buFont typeface="Arial,Sans-Serif" panose="020B0604020202020204" pitchFamily="34" charset="0"/>
              <a:buChar char="•"/>
            </a:pPr>
            <a:r>
              <a:rPr lang="en-US" sz="2315" dirty="0">
                <a:solidFill>
                  <a:srgbClr val="002E5F"/>
                </a:solidFill>
                <a:ea typeface="+mn-lt"/>
                <a:cs typeface="+mn-lt"/>
              </a:rPr>
              <a:t>Can run from command line interface or embedded in main coding languages (R &amp; Python)</a:t>
            </a:r>
            <a:endParaRPr lang="en-US" sz="2315">
              <a:solidFill>
                <a:srgbClr val="000000"/>
              </a:solidFill>
              <a:ea typeface="+mn-lt"/>
              <a:cs typeface="+mn-lt"/>
            </a:endParaRPr>
          </a:p>
          <a:p>
            <a:pPr marL="236258" indent="-236258">
              <a:buFont typeface="Arial,Sans-Serif" panose="020B0604020202020204" pitchFamily="34" charset="0"/>
              <a:buChar char="•"/>
            </a:pPr>
            <a:endParaRPr lang="en-US" sz="2315" dirty="0">
              <a:solidFill>
                <a:srgbClr val="000000"/>
              </a:solidFill>
              <a:ea typeface="+mn-lt"/>
              <a:cs typeface="+mn-lt"/>
            </a:endParaRPr>
          </a:p>
          <a:p>
            <a:pPr marL="236258" indent="-236258">
              <a:buFont typeface="Arial,Sans-Serif" panose="020B0604020202020204" pitchFamily="34" charset="0"/>
              <a:buChar char="•"/>
            </a:pPr>
            <a:endParaRPr lang="en-US" sz="2315" dirty="0">
              <a:solidFill>
                <a:srgbClr val="000000"/>
              </a:solidFill>
              <a:ea typeface="+mn-lt"/>
              <a:cs typeface="+mn-lt"/>
            </a:endParaRPr>
          </a:p>
          <a:p>
            <a:pPr marL="236258" indent="-236258">
              <a:buFont typeface="Arial,Sans-Serif" panose="020B0604020202020204" pitchFamily="34" charset="0"/>
              <a:buChar char="•"/>
            </a:pPr>
            <a:endParaRPr lang="en-US" sz="2315" dirty="0">
              <a:solidFill>
                <a:srgbClr val="000000"/>
              </a:solidFill>
              <a:ea typeface="+mn-lt"/>
              <a:cs typeface="+mn-lt"/>
            </a:endParaRPr>
          </a:p>
          <a:p>
            <a:pPr marL="236258" indent="-236258">
              <a:buFont typeface="Arial,Sans-Serif" panose="020B0604020202020204" pitchFamily="34" charset="0"/>
              <a:buChar char="•"/>
            </a:pPr>
            <a:endParaRPr lang="en-GB" sz="2315" dirty="0">
              <a:solidFill>
                <a:srgbClr val="002E5F"/>
              </a:solidFill>
              <a:ea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E3DDDC-AE34-E32B-670F-8C27BA9B24F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445" y="5033435"/>
            <a:ext cx="2813716" cy="5643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998989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EB6D44-5FC1-5595-CBCB-B16478151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F4FFA2-E788-8B72-D593-2AE1CD2A5A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183" y="-97745"/>
            <a:ext cx="1275434" cy="12754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BC882F-E731-9FF0-8D8F-C1E025A4E137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203577-B5AB-A100-95AE-03AB88EB7B74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508D4B-2A51-F801-F5EE-051DF9956DCA}"/>
              </a:ext>
            </a:extLst>
          </p:cNvPr>
          <p:cNvSpPr txBox="1"/>
          <p:nvPr/>
        </p:nvSpPr>
        <p:spPr>
          <a:xfrm>
            <a:off x="194276" y="1177689"/>
            <a:ext cx="184731" cy="321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3E7373-9871-462A-27F2-F51D9F392344}"/>
              </a:ext>
            </a:extLst>
          </p:cNvPr>
          <p:cNvSpPr txBox="1"/>
          <p:nvPr/>
        </p:nvSpPr>
        <p:spPr>
          <a:xfrm>
            <a:off x="552169" y="1559405"/>
            <a:ext cx="184731" cy="321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75D978-95A1-D269-8485-BABF84BF2C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498" y="4469027"/>
            <a:ext cx="902333" cy="9023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837D6A-FC29-07DB-BA51-326B66BADD62}"/>
              </a:ext>
            </a:extLst>
          </p:cNvPr>
          <p:cNvSpPr txBox="1"/>
          <p:nvPr/>
        </p:nvSpPr>
        <p:spPr>
          <a:xfrm>
            <a:off x="626157" y="396997"/>
            <a:ext cx="7842530" cy="1603107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3307" b="1" dirty="0">
                <a:solidFill>
                  <a:srgbClr val="002E5F"/>
                </a:solidFill>
                <a:latin typeface="Verdana Pro Cond"/>
                <a:ea typeface="+mn-lt"/>
                <a:cs typeface="+mn-lt"/>
              </a:rPr>
              <a:t>Handwritten Text Recognition with Python </a:t>
            </a:r>
            <a:r>
              <a:rPr lang="en-GB" sz="3307" b="1" dirty="0" err="1">
                <a:solidFill>
                  <a:srgbClr val="002E5F"/>
                </a:solidFill>
                <a:latin typeface="Verdana Pro Cond"/>
                <a:ea typeface="+mn-lt"/>
                <a:cs typeface="+mn-lt"/>
              </a:rPr>
              <a:t>trOCR</a:t>
            </a:r>
            <a:endParaRPr lang="en-US" sz="1488" dirty="0" err="1"/>
          </a:p>
          <a:p>
            <a:endParaRPr lang="en-GB" sz="3307" b="1" dirty="0">
              <a:solidFill>
                <a:srgbClr val="002E5F"/>
              </a:solidFill>
              <a:latin typeface="Verdana Pro Cond"/>
              <a:ea typeface="Calibri"/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450DE8-C0A4-57D5-7C08-F0DA50819B8D}"/>
              </a:ext>
            </a:extLst>
          </p:cNvPr>
          <p:cNvSpPr txBox="1"/>
          <p:nvPr/>
        </p:nvSpPr>
        <p:spPr>
          <a:xfrm>
            <a:off x="626686" y="1558826"/>
            <a:ext cx="8752079" cy="1501348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marL="236258" indent="-236258">
              <a:buFont typeface="Arial,Sans-Serif" panose="020B0604020202020204" pitchFamily="34" charset="0"/>
              <a:buChar char="•"/>
            </a:pPr>
            <a:r>
              <a:rPr lang="en-GB" sz="2315" dirty="0">
                <a:solidFill>
                  <a:srgbClr val="002E5F"/>
                </a:solidFill>
                <a:ea typeface="+mn-lt"/>
                <a:cs typeface="+mn-lt"/>
              </a:rPr>
              <a:t>Select good quality dataset to begin with</a:t>
            </a:r>
          </a:p>
          <a:p>
            <a:pPr marL="236258" indent="-236258">
              <a:buFont typeface="Arial,Sans-Serif" panose="020B0604020202020204" pitchFamily="34" charset="0"/>
              <a:buChar char="•"/>
            </a:pPr>
            <a:r>
              <a:rPr lang="en-GB" sz="2315" dirty="0">
                <a:solidFill>
                  <a:srgbClr val="002E5F"/>
                </a:solidFill>
                <a:ea typeface="+mn-lt"/>
                <a:cs typeface="+mn-lt"/>
              </a:rPr>
              <a:t>Pre-process your dataset to improve its quality</a:t>
            </a:r>
            <a:endParaRPr lang="en-GB" sz="1488" dirty="0">
              <a:ea typeface="Calibri"/>
              <a:cs typeface="Calibri"/>
            </a:endParaRPr>
          </a:p>
          <a:p>
            <a:pPr marL="236258" indent="-236258">
              <a:buFont typeface="Arial,Sans-Serif" panose="020B0604020202020204" pitchFamily="34" charset="0"/>
              <a:buChar char="•"/>
            </a:pPr>
            <a:r>
              <a:rPr lang="en-GB" sz="2315" dirty="0">
                <a:solidFill>
                  <a:srgbClr val="002E5F"/>
                </a:solidFill>
                <a:ea typeface="+mn-lt"/>
                <a:cs typeface="+mn-lt"/>
              </a:rPr>
              <a:t>Correct errors in OCR-produced files, if they are predictable. </a:t>
            </a:r>
            <a:endParaRPr lang="en-GB" sz="1488" dirty="0"/>
          </a:p>
          <a:p>
            <a:pPr marL="236258" indent="-236258">
              <a:buFont typeface="Arial,Sans-Serif" panose="020B0604020202020204" pitchFamily="34" charset="0"/>
              <a:buChar char="•"/>
            </a:pPr>
            <a:r>
              <a:rPr lang="en-GB" sz="2315" dirty="0">
                <a:solidFill>
                  <a:srgbClr val="002E5F"/>
                </a:solidFill>
                <a:ea typeface="+mn-lt"/>
                <a:cs typeface="+mn-lt"/>
              </a:rPr>
              <a:t>Improve OCR engine capability</a:t>
            </a:r>
            <a:endParaRPr lang="en-GB" sz="2315" dirty="0">
              <a:solidFill>
                <a:srgbClr val="002E5F"/>
              </a:solidFill>
              <a:ea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58C04-8EC4-4357-4881-3BD3243E385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445" y="5033435"/>
            <a:ext cx="2813716" cy="5643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26465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1C623-4CBB-585A-DA78-BCAC81FCD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-up of a person&#10;&#10;Description automatically generated">
            <a:extLst>
              <a:ext uri="{FF2B5EF4-FFF2-40B4-BE49-F238E27FC236}">
                <a16:creationId xmlns:a16="http://schemas.microsoft.com/office/drawing/2014/main" id="{24697478-27B5-EC28-9A6A-D6561E300E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0" y="198"/>
            <a:ext cx="5040312" cy="567035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F4FE908-3EE1-2728-B770-D9B24744DACD}"/>
              </a:ext>
            </a:extLst>
          </p:cNvPr>
          <p:cNvSpPr/>
          <p:nvPr/>
        </p:nvSpPr>
        <p:spPr>
          <a:xfrm>
            <a:off x="5340205" y="1231054"/>
            <a:ext cx="4481289" cy="32321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Why are you interested in text analysis?</a:t>
            </a:r>
            <a:endParaRPr lang="en-GB" dirty="0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Have you used Python before?</a:t>
            </a:r>
            <a:endParaRPr lang="en-GB" dirty="0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Have you used </a:t>
            </a:r>
            <a:r>
              <a:rPr lang="en-GB" sz="1800" dirty="0" err="1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Jupyter</a:t>
            </a:r>
            <a:r>
              <a:rPr lang="en-GB" sz="1800" dirty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Notebooks or Google Colab before?</a:t>
            </a:r>
            <a:endParaRPr lang="en-GB" dirty="0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Have you used Regular Expressions before?</a:t>
            </a:r>
            <a:endParaRPr lang="en-GB" dirty="0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Have you used NLTK before?</a:t>
            </a:r>
            <a:endParaRPr lang="en-US" sz="1800" dirty="0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E54194-10D1-EECD-6FBA-BF6C73901EE5}"/>
              </a:ext>
            </a:extLst>
          </p:cNvPr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47995C-F888-CF39-D5B2-FF23114640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FE7EBC6-471B-67C4-DB68-119A736A7D09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449585-121E-99A4-F2B8-9FA4D92B5576}"/>
              </a:ext>
            </a:extLst>
          </p:cNvPr>
          <p:cNvSpPr txBox="1"/>
          <p:nvPr/>
        </p:nvSpPr>
        <p:spPr>
          <a:xfrm>
            <a:off x="5340205" y="414833"/>
            <a:ext cx="3586797" cy="48350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2646" b="1" dirty="0">
                <a:solidFill>
                  <a:srgbClr val="002E5F"/>
                </a:solidFill>
                <a:latin typeface="Verdana Pro Cond Black"/>
                <a:ea typeface="Calibri"/>
                <a:cs typeface="Calibri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367653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F981B-E86B-90AD-0031-B215CD645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9AA5F2-5556-E08B-04A1-36F961C73D03}"/>
              </a:ext>
            </a:extLst>
          </p:cNvPr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478A8C-2A55-248E-4CE6-912605E4EB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41D684E-1501-7F2D-CD40-836EC797B687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1AE37F-AD0E-B62E-AC51-9C298BEA3756}"/>
              </a:ext>
            </a:extLst>
          </p:cNvPr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2D48CF-BA82-437A-8A41-C52BCD5971CA}"/>
              </a:ext>
            </a:extLst>
          </p:cNvPr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1F1648-5E31-206F-2025-A4E12B2A5528}"/>
              </a:ext>
            </a:extLst>
          </p:cNvPr>
          <p:cNvSpPr txBox="1"/>
          <p:nvPr/>
        </p:nvSpPr>
        <p:spPr>
          <a:xfrm>
            <a:off x="142625" y="414706"/>
            <a:ext cx="6774785" cy="3892387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Course Software</a:t>
            </a:r>
            <a:endParaRPr lang="en-GB" sz="1654" b="1" dirty="0">
              <a:solidFill>
                <a:srgbClr val="FE0E67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Jupyter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 Notebooks / 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Jupyterlabs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With Notable https://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www.ed.ac.uk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/information-services/learning-technology/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noteable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/accessing-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noteable</a:t>
            </a: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After logging into 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MyEd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: https://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noteable.edina.ac.uk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/launch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With Google 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Colab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 https://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colab.research.google.com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Locally (install with pip/pip3 or 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conda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)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B1AF3D-DC22-DCBB-27B4-53A3C50427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6E37C1B-DA2D-F379-D75F-CB427817CA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3074" name="Picture 2" descr="Project Jupyter | Try Jupyter">
            <a:extLst>
              <a:ext uri="{FF2B5EF4-FFF2-40B4-BE49-F238E27FC236}">
                <a16:creationId xmlns:a16="http://schemas.microsoft.com/office/drawing/2014/main" id="{99F7EFE9-FF48-6CCE-53A9-A61AD316B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879" y="535267"/>
            <a:ext cx="7024228" cy="368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6258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-up of a person&#10;&#10;Description automatically generated">
            <a:extLst>
              <a:ext uri="{FF2B5EF4-FFF2-40B4-BE49-F238E27FC236}">
                <a16:creationId xmlns:a16="http://schemas.microsoft.com/office/drawing/2014/main" id="{ACA4CB33-E563-290F-01DB-0F754F38A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8"/>
            <a:ext cx="10080625" cy="56703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F8639DD-EE0B-86A1-D2DC-1CFCD45E9667}"/>
              </a:ext>
            </a:extLst>
          </p:cNvPr>
          <p:cNvSpPr/>
          <p:nvPr/>
        </p:nvSpPr>
        <p:spPr>
          <a:xfrm>
            <a:off x="1870849" y="1853534"/>
            <a:ext cx="6338924" cy="2263711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00" b="1" dirty="0">
                <a:solidFill>
                  <a:schemeClr val="bg1"/>
                </a:solidFill>
                <a:latin typeface="Arial Black" panose="020B0604020202020204" pitchFamily="34" charset="0"/>
                <a:ea typeface="Verdana" panose="020B0604030504040204" pitchFamily="34" charset="0"/>
                <a:cs typeface="Arial Black" panose="020B0604020202020204" pitchFamily="34" charset="0"/>
              </a:rPr>
              <a:t>DEMO 1</a:t>
            </a:r>
          </a:p>
        </p:txBody>
      </p:sp>
    </p:spTree>
    <p:extLst>
      <p:ext uri="{BB962C8B-B14F-4D97-AF65-F5344CB8AC3E}">
        <p14:creationId xmlns:p14="http://schemas.microsoft.com/office/powerpoint/2010/main" val="3382669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80496-9D7E-94F0-1FBE-4AD2CD79F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C96041-761B-029D-3384-BF18A43F4FD7}"/>
              </a:ext>
            </a:extLst>
          </p:cNvPr>
          <p:cNvSpPr/>
          <p:nvPr/>
        </p:nvSpPr>
        <p:spPr>
          <a:xfrm>
            <a:off x="0" y="99"/>
            <a:ext cx="5060156" cy="5670352"/>
          </a:xfrm>
          <a:prstGeom prst="rect">
            <a:avLst/>
          </a:prstGeom>
          <a:solidFill>
            <a:srgbClr val="EB0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baseline="-25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14920E-3874-63FA-1BF1-0EB2137ECC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191" y="23702"/>
            <a:ext cx="1275434" cy="12754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1DD14B7-153A-5448-F243-63C4F0E3BE40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0E3776-8C04-55F4-6363-171E72AE22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366FE2-A6E1-DD03-7AA0-61B6F1DF65ED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7EBCE568-5A15-1D00-736D-FDA11F36E171}"/>
              </a:ext>
            </a:extLst>
          </p:cNvPr>
          <p:cNvSpPr txBox="1"/>
          <p:nvPr/>
        </p:nvSpPr>
        <p:spPr>
          <a:xfrm>
            <a:off x="321659" y="1694189"/>
            <a:ext cx="4623567" cy="2777082"/>
          </a:xfrm>
          <a:prstGeom prst="rect">
            <a:avLst/>
          </a:prstGeom>
          <a:noFill/>
        </p:spPr>
        <p:txBody>
          <a:bodyPr rot="0" spcFirstLastPara="0" vert="horz" wrap="square" lIns="75605" tIns="37802" rIns="75605" bIns="37802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510" indent="-283510">
              <a:lnSpc>
                <a:spcPct val="150000"/>
              </a:lnSpc>
              <a:buFont typeface="Arial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Identify issues you might encounter when processing the following images.  </a:t>
            </a:r>
          </a:p>
          <a:p>
            <a:pPr marL="283510" indent="-283510">
              <a:lnSpc>
                <a:spcPct val="150000"/>
              </a:lnSpc>
              <a:buFont typeface="Arial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Are there any steps you could take to preprocessing the document that might improve the output accuracy?</a:t>
            </a:r>
          </a:p>
          <a:p>
            <a:pPr marL="283510" indent="-283510">
              <a:lnSpc>
                <a:spcPct val="150000"/>
              </a:lnSpc>
              <a:buFont typeface="Arial"/>
              <a:buChar char="•"/>
            </a:pPr>
            <a:endParaRPr lang="en-GB" sz="1984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639DAB-7D2F-5014-B6FB-5F9C551964EA}"/>
              </a:ext>
            </a:extLst>
          </p:cNvPr>
          <p:cNvSpPr txBox="1"/>
          <p:nvPr/>
        </p:nvSpPr>
        <p:spPr>
          <a:xfrm>
            <a:off x="330601" y="418385"/>
            <a:ext cx="4397957" cy="585264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3307" b="1" dirty="0">
                <a:solidFill>
                  <a:schemeClr val="bg1"/>
                </a:solidFill>
                <a:latin typeface="Verdana Pro Cond"/>
                <a:ea typeface="Calibri"/>
                <a:cs typeface="Calibri"/>
              </a:rPr>
              <a:t>Demo 1</a:t>
            </a:r>
            <a:endParaRPr lang="en-GB" sz="1488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489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6025700" cy="3128716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NLTK</a:t>
            </a:r>
            <a:endParaRPr lang="en-GB" sz="1654" b="1" dirty="0">
              <a:solidFill>
                <a:srgbClr val="FE0E67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Natural Language Toolkit</a:t>
            </a:r>
          </a:p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Natural language = human language </a:t>
            </a:r>
          </a:p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      = “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unstructured”data</a:t>
            </a: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5122" name="Picture 2" descr="Natural Language Processing With Python's NLTK Package – Real Python">
            <a:extLst>
              <a:ext uri="{FF2B5EF4-FFF2-40B4-BE49-F238E27FC236}">
                <a16:creationId xmlns:a16="http://schemas.microsoft.com/office/drawing/2014/main" id="{89DBE462-CA6F-A20F-BAFD-DC07FDAAF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840" y="1197627"/>
            <a:ext cx="5507062" cy="309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505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2643</Words>
  <Application>Microsoft Macintosh PowerPoint</Application>
  <PresentationFormat>Custom</PresentationFormat>
  <Paragraphs>451</Paragraphs>
  <Slides>47</Slides>
  <Notes>40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61" baseType="lpstr">
      <vt:lpstr>Arial,Sans-Serif</vt:lpstr>
      <vt:lpstr>Integral CF</vt:lpstr>
      <vt:lpstr>Integral CF Bold</vt:lpstr>
      <vt:lpstr>Liberation Sans</vt:lpstr>
      <vt:lpstr>Aptos</vt:lpstr>
      <vt:lpstr>Arial</vt:lpstr>
      <vt:lpstr>Arial Black</vt:lpstr>
      <vt:lpstr>Calibri</vt:lpstr>
      <vt:lpstr>Calibri Light</vt:lpstr>
      <vt:lpstr>Courier New</vt:lpstr>
      <vt:lpstr>Source Sans Pro</vt:lpstr>
      <vt:lpstr>Verdana Pro Cond</vt:lpstr>
      <vt:lpstr>Verdana Pro Cond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Stemming &amp; Lemmatization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dc:creator>Xandra Dave Cochran</dc:creator>
  <cp:lastModifiedBy>Joy Lan</cp:lastModifiedBy>
  <cp:revision>13</cp:revision>
  <dcterms:created xsi:type="dcterms:W3CDTF">2024-02-09T00:00:31Z</dcterms:created>
  <dcterms:modified xsi:type="dcterms:W3CDTF">2026-02-09T19:30:56Z</dcterms:modified>
</cp:coreProperties>
</file>